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58"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7DE143B-54D7-4AB7-9758-67E1D620B2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72A2FD1-E532-470E-973D-41D20EBC6660}">
      <dgm:prSet/>
      <dgm:spPr/>
      <dgm:t>
        <a:bodyPr/>
        <a:lstStyle/>
        <a:p>
          <a:r>
            <a:rPr lang="en-GB"/>
            <a:t>The regulations intend to amend both the repairing standard under the Housing (Scotland) Act 2006 and the right to repair scheme under the Housing (Scotland) Act 2001 to introduce new duties to investigate reports of damp and mould and commence any required repairs within a set timescale, unless it is not reasonably practicable for the landlord to do so. </a:t>
          </a:r>
          <a:endParaRPr lang="en-US"/>
        </a:p>
      </dgm:t>
    </dgm:pt>
    <dgm:pt modelId="{64C635F3-6905-4F44-96A0-F163C1CE3313}" type="parTrans" cxnId="{A030DE42-6327-4917-AFA5-0704FB6F6B11}">
      <dgm:prSet/>
      <dgm:spPr/>
      <dgm:t>
        <a:bodyPr/>
        <a:lstStyle/>
        <a:p>
          <a:endParaRPr lang="en-US"/>
        </a:p>
      </dgm:t>
    </dgm:pt>
    <dgm:pt modelId="{933CA6B2-2037-419E-86AE-30B76D5E8A9E}" type="sibTrans" cxnId="{A030DE42-6327-4917-AFA5-0704FB6F6B11}">
      <dgm:prSet/>
      <dgm:spPr/>
      <dgm:t>
        <a:bodyPr/>
        <a:lstStyle/>
        <a:p>
          <a:endParaRPr lang="en-US"/>
        </a:p>
      </dgm:t>
    </dgm:pt>
    <dgm:pt modelId="{0E74468D-79C4-452E-B76D-D3D836BDD2D3}">
      <dgm:prSet/>
      <dgm:spPr/>
      <dgm:t>
        <a:bodyPr/>
        <a:lstStyle/>
        <a:p>
          <a:r>
            <a:rPr lang="en-GB"/>
            <a:t>They also plan to implement changes to the Minimum Standards for Gypsy/Traveller Accommodation, as part of a wider review, so that buildings on pitches provided by Social Landlords benefit from investigations and repairs in the same way. </a:t>
          </a:r>
          <a:endParaRPr lang="en-US"/>
        </a:p>
      </dgm:t>
    </dgm:pt>
    <dgm:pt modelId="{5B6F4C12-8E23-4A91-84D9-1DBC5FBF062D}" type="parTrans" cxnId="{36FE1E2E-53F4-4A6C-9717-9DE861EEBCA8}">
      <dgm:prSet/>
      <dgm:spPr/>
      <dgm:t>
        <a:bodyPr/>
        <a:lstStyle/>
        <a:p>
          <a:endParaRPr lang="en-US"/>
        </a:p>
      </dgm:t>
    </dgm:pt>
    <dgm:pt modelId="{B2AA156C-D44E-410F-856E-EC3D4A578FF9}" type="sibTrans" cxnId="{36FE1E2E-53F4-4A6C-9717-9DE861EEBCA8}">
      <dgm:prSet/>
      <dgm:spPr/>
      <dgm:t>
        <a:bodyPr/>
        <a:lstStyle/>
        <a:p>
          <a:endParaRPr lang="en-US"/>
        </a:p>
      </dgm:t>
    </dgm:pt>
    <dgm:pt modelId="{97C86030-3D5E-4A0A-9F9F-BA46A53E86E4}" type="pres">
      <dgm:prSet presAssocID="{37DE143B-54D7-4AB7-9758-67E1D620B29E}" presName="linear" presStyleCnt="0">
        <dgm:presLayoutVars>
          <dgm:animLvl val="lvl"/>
          <dgm:resizeHandles val="exact"/>
        </dgm:presLayoutVars>
      </dgm:prSet>
      <dgm:spPr/>
    </dgm:pt>
    <dgm:pt modelId="{635AFF99-D1F0-4A27-AD87-E38D3E75358D}" type="pres">
      <dgm:prSet presAssocID="{572A2FD1-E532-470E-973D-41D20EBC6660}" presName="parentText" presStyleLbl="node1" presStyleIdx="0" presStyleCnt="2">
        <dgm:presLayoutVars>
          <dgm:chMax val="0"/>
          <dgm:bulletEnabled val="1"/>
        </dgm:presLayoutVars>
      </dgm:prSet>
      <dgm:spPr/>
    </dgm:pt>
    <dgm:pt modelId="{83434793-1D7E-4286-93A7-72B650946D4E}" type="pres">
      <dgm:prSet presAssocID="{933CA6B2-2037-419E-86AE-30B76D5E8A9E}" presName="spacer" presStyleCnt="0"/>
      <dgm:spPr/>
    </dgm:pt>
    <dgm:pt modelId="{2EAA7441-4DD7-4108-BEA5-3074FC5793DF}" type="pres">
      <dgm:prSet presAssocID="{0E74468D-79C4-452E-B76D-D3D836BDD2D3}" presName="parentText" presStyleLbl="node1" presStyleIdx="1" presStyleCnt="2">
        <dgm:presLayoutVars>
          <dgm:chMax val="0"/>
          <dgm:bulletEnabled val="1"/>
        </dgm:presLayoutVars>
      </dgm:prSet>
      <dgm:spPr/>
    </dgm:pt>
  </dgm:ptLst>
  <dgm:cxnLst>
    <dgm:cxn modelId="{36FE1E2E-53F4-4A6C-9717-9DE861EEBCA8}" srcId="{37DE143B-54D7-4AB7-9758-67E1D620B29E}" destId="{0E74468D-79C4-452E-B76D-D3D836BDD2D3}" srcOrd="1" destOrd="0" parTransId="{5B6F4C12-8E23-4A91-84D9-1DBC5FBF062D}" sibTransId="{B2AA156C-D44E-410F-856E-EC3D4A578FF9}"/>
    <dgm:cxn modelId="{A030DE42-6327-4917-AFA5-0704FB6F6B11}" srcId="{37DE143B-54D7-4AB7-9758-67E1D620B29E}" destId="{572A2FD1-E532-470E-973D-41D20EBC6660}" srcOrd="0" destOrd="0" parTransId="{64C635F3-6905-4F44-96A0-F163C1CE3313}" sibTransId="{933CA6B2-2037-419E-86AE-30B76D5E8A9E}"/>
    <dgm:cxn modelId="{F3C23075-E743-4738-9AB3-39C769233886}" type="presOf" srcId="{0E74468D-79C4-452E-B76D-D3D836BDD2D3}" destId="{2EAA7441-4DD7-4108-BEA5-3074FC5793DF}" srcOrd="0" destOrd="0" presId="urn:microsoft.com/office/officeart/2005/8/layout/vList2"/>
    <dgm:cxn modelId="{8B7162B1-D353-4073-9355-0FDDCBD86CBF}" type="presOf" srcId="{572A2FD1-E532-470E-973D-41D20EBC6660}" destId="{635AFF99-D1F0-4A27-AD87-E38D3E75358D}" srcOrd="0" destOrd="0" presId="urn:microsoft.com/office/officeart/2005/8/layout/vList2"/>
    <dgm:cxn modelId="{985895CF-F088-4860-AF2B-0058EAB58856}" type="presOf" srcId="{37DE143B-54D7-4AB7-9758-67E1D620B29E}" destId="{97C86030-3D5E-4A0A-9F9F-BA46A53E86E4}" srcOrd="0" destOrd="0" presId="urn:microsoft.com/office/officeart/2005/8/layout/vList2"/>
    <dgm:cxn modelId="{45E28CAD-2126-49D0-A2F3-9C61F1FA75D7}" type="presParOf" srcId="{97C86030-3D5E-4A0A-9F9F-BA46A53E86E4}" destId="{635AFF99-D1F0-4A27-AD87-E38D3E75358D}" srcOrd="0" destOrd="0" presId="urn:microsoft.com/office/officeart/2005/8/layout/vList2"/>
    <dgm:cxn modelId="{D56480F0-10F3-4731-A91B-205710657440}" type="presParOf" srcId="{97C86030-3D5E-4A0A-9F9F-BA46A53E86E4}" destId="{83434793-1D7E-4286-93A7-72B650946D4E}" srcOrd="1" destOrd="0" presId="urn:microsoft.com/office/officeart/2005/8/layout/vList2"/>
    <dgm:cxn modelId="{692AD325-3169-41E5-80A1-E21EC74F62F5}" type="presParOf" srcId="{97C86030-3D5E-4A0A-9F9F-BA46A53E86E4}" destId="{2EAA7441-4DD7-4108-BEA5-3074FC5793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B1382-5662-47DF-A97B-9EA6EDEE59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47D0FD-32D1-4FBC-9C8E-5FF7D7B71EDE}">
      <dgm:prSet/>
      <dgm:spPr/>
      <dgm:t>
        <a:bodyPr/>
        <a:lstStyle/>
        <a:p>
          <a:r>
            <a:rPr lang="en-GB"/>
            <a:t>Timescales – those adopted in England will be similar to us</a:t>
          </a:r>
          <a:endParaRPr lang="en-US"/>
        </a:p>
      </dgm:t>
    </dgm:pt>
    <dgm:pt modelId="{EE7F64DC-E3A1-440E-86AA-507F3BDE90AF}" type="parTrans" cxnId="{97A509EA-83FB-4BEF-9CF4-598C64BDADCC}">
      <dgm:prSet/>
      <dgm:spPr/>
      <dgm:t>
        <a:bodyPr/>
        <a:lstStyle/>
        <a:p>
          <a:endParaRPr lang="en-US"/>
        </a:p>
      </dgm:t>
    </dgm:pt>
    <dgm:pt modelId="{F9AB52DD-7700-4C57-AE8C-9A8A1693E348}" type="sibTrans" cxnId="{97A509EA-83FB-4BEF-9CF4-598C64BDADCC}">
      <dgm:prSet/>
      <dgm:spPr/>
      <dgm:t>
        <a:bodyPr/>
        <a:lstStyle/>
        <a:p>
          <a:endParaRPr lang="en-US"/>
        </a:p>
      </dgm:t>
    </dgm:pt>
    <dgm:pt modelId="{54614210-73C0-4725-96DF-C5A193F7C6A0}">
      <dgm:prSet/>
      <dgm:spPr/>
      <dgm:t>
        <a:bodyPr/>
        <a:lstStyle/>
        <a:p>
          <a:r>
            <a:rPr lang="en-GB"/>
            <a:t>Definitions - Awaab’s Law should be implemented and build upon Scotland’s existing housing framework.  </a:t>
          </a:r>
          <a:endParaRPr lang="en-US"/>
        </a:p>
      </dgm:t>
    </dgm:pt>
    <dgm:pt modelId="{3190FC1F-C3D7-4566-ADE8-384E20A51C6E}" type="parTrans" cxnId="{89717151-0DD6-4EFC-B7DD-FA002A769191}">
      <dgm:prSet/>
      <dgm:spPr/>
      <dgm:t>
        <a:bodyPr/>
        <a:lstStyle/>
        <a:p>
          <a:endParaRPr lang="en-US"/>
        </a:p>
      </dgm:t>
    </dgm:pt>
    <dgm:pt modelId="{7AEDBD22-E7AF-4DD8-9BFB-AC0DACDFA8C5}" type="sibTrans" cxnId="{89717151-0DD6-4EFC-B7DD-FA002A769191}">
      <dgm:prSet/>
      <dgm:spPr/>
      <dgm:t>
        <a:bodyPr/>
        <a:lstStyle/>
        <a:p>
          <a:endParaRPr lang="en-US"/>
        </a:p>
      </dgm:t>
    </dgm:pt>
    <dgm:pt modelId="{317F83FD-D36E-4902-A80A-68AEDB0D38A9}">
      <dgm:prSet/>
      <dgm:spPr/>
      <dgm:t>
        <a:bodyPr/>
        <a:lstStyle/>
        <a:p>
          <a:r>
            <a:rPr lang="en-GB"/>
            <a:t>Enforcement: current enforcement procedures are likely sufficient, however any impacts on the Ombudsman and Tribunal need to be considered.  </a:t>
          </a:r>
          <a:endParaRPr lang="en-US"/>
        </a:p>
      </dgm:t>
    </dgm:pt>
    <dgm:pt modelId="{EC5D5F55-8256-41AC-897E-D5B9C76EF447}" type="parTrans" cxnId="{1AA5F19E-AAC3-451B-9F95-A786951F15AD}">
      <dgm:prSet/>
      <dgm:spPr/>
      <dgm:t>
        <a:bodyPr/>
        <a:lstStyle/>
        <a:p>
          <a:endParaRPr lang="en-US"/>
        </a:p>
      </dgm:t>
    </dgm:pt>
    <dgm:pt modelId="{D8B01CD3-41C4-4A53-B2BF-815F4BC3C5AC}" type="sibTrans" cxnId="{1AA5F19E-AAC3-451B-9F95-A786951F15AD}">
      <dgm:prSet/>
      <dgm:spPr/>
      <dgm:t>
        <a:bodyPr/>
        <a:lstStyle/>
        <a:p>
          <a:endParaRPr lang="en-US"/>
        </a:p>
      </dgm:t>
    </dgm:pt>
    <dgm:pt modelId="{0AB6A7D4-69C5-42AE-8A1E-44A7516AADE3}">
      <dgm:prSet/>
      <dgm:spPr/>
      <dgm:t>
        <a:bodyPr/>
        <a:lstStyle/>
        <a:p>
          <a:r>
            <a:rPr lang="en-GB"/>
            <a:t>Guidance &amp; Education: The importance of clear communications and guidance for landlords and tenants, with tenants knowing how, and to whom, issues should be reported.  </a:t>
          </a:r>
          <a:endParaRPr lang="en-US"/>
        </a:p>
      </dgm:t>
    </dgm:pt>
    <dgm:pt modelId="{B557D858-FB74-4D85-98E0-BBCD127B25EB}" type="parTrans" cxnId="{08D267E1-7B2A-4BB5-9D89-AFE192CF070B}">
      <dgm:prSet/>
      <dgm:spPr/>
      <dgm:t>
        <a:bodyPr/>
        <a:lstStyle/>
        <a:p>
          <a:endParaRPr lang="en-US"/>
        </a:p>
      </dgm:t>
    </dgm:pt>
    <dgm:pt modelId="{75C73AED-B5FA-4DAA-A6E6-1696A595FE19}" type="sibTrans" cxnId="{08D267E1-7B2A-4BB5-9D89-AFE192CF070B}">
      <dgm:prSet/>
      <dgm:spPr/>
      <dgm:t>
        <a:bodyPr/>
        <a:lstStyle/>
        <a:p>
          <a:endParaRPr lang="en-US"/>
        </a:p>
      </dgm:t>
    </dgm:pt>
    <dgm:pt modelId="{2411BA33-DF1C-4F7B-87E9-38718460FC56}">
      <dgm:prSet/>
      <dgm:spPr/>
      <dgm:t>
        <a:bodyPr/>
        <a:lstStyle/>
        <a:p>
          <a:r>
            <a:rPr lang="en-GB"/>
            <a:t>Provision of alternative accommodation: The potential impact upon the PRS and local authorities.  </a:t>
          </a:r>
          <a:endParaRPr lang="en-US"/>
        </a:p>
      </dgm:t>
    </dgm:pt>
    <dgm:pt modelId="{7ACFC71C-2C0A-431E-A26F-46AC585BBC1D}" type="parTrans" cxnId="{5B98B02A-992F-4FD2-A1A3-B4F48E905518}">
      <dgm:prSet/>
      <dgm:spPr/>
      <dgm:t>
        <a:bodyPr/>
        <a:lstStyle/>
        <a:p>
          <a:endParaRPr lang="en-US"/>
        </a:p>
      </dgm:t>
    </dgm:pt>
    <dgm:pt modelId="{AA8D97D9-70B3-462E-9437-7163C6CCD657}" type="sibTrans" cxnId="{5B98B02A-992F-4FD2-A1A3-B4F48E905518}">
      <dgm:prSet/>
      <dgm:spPr/>
      <dgm:t>
        <a:bodyPr/>
        <a:lstStyle/>
        <a:p>
          <a:endParaRPr lang="en-US"/>
        </a:p>
      </dgm:t>
    </dgm:pt>
    <dgm:pt modelId="{752D6933-A4D4-471D-87CC-C9BAEE0E0CC8}" type="pres">
      <dgm:prSet presAssocID="{A46B1382-5662-47DF-A97B-9EA6EDEE5914}" presName="root" presStyleCnt="0">
        <dgm:presLayoutVars>
          <dgm:dir/>
          <dgm:resizeHandles val="exact"/>
        </dgm:presLayoutVars>
      </dgm:prSet>
      <dgm:spPr/>
    </dgm:pt>
    <dgm:pt modelId="{F1F6CE29-19B9-4ECA-947C-58F217959EC1}" type="pres">
      <dgm:prSet presAssocID="{7947D0FD-32D1-4FBC-9C8E-5FF7D7B71EDE}" presName="compNode" presStyleCnt="0"/>
      <dgm:spPr/>
    </dgm:pt>
    <dgm:pt modelId="{8062625F-5916-4505-86DF-635C693C3606}" type="pres">
      <dgm:prSet presAssocID="{7947D0FD-32D1-4FBC-9C8E-5FF7D7B71EDE}" presName="bgRect" presStyleLbl="bgShp" presStyleIdx="0" presStyleCnt="5"/>
      <dgm:spPr/>
    </dgm:pt>
    <dgm:pt modelId="{3D31722D-1261-471C-9D01-4BFF03A662C9}" type="pres">
      <dgm:prSet presAssocID="{7947D0FD-32D1-4FBC-9C8E-5FF7D7B71ED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stle scene"/>
        </a:ext>
      </dgm:extLst>
    </dgm:pt>
    <dgm:pt modelId="{2B275B84-3606-477D-8755-39EC06FF2B06}" type="pres">
      <dgm:prSet presAssocID="{7947D0FD-32D1-4FBC-9C8E-5FF7D7B71EDE}" presName="spaceRect" presStyleCnt="0"/>
      <dgm:spPr/>
    </dgm:pt>
    <dgm:pt modelId="{7C2E2669-CC0D-4A21-9BD3-E9287EFE9BB3}" type="pres">
      <dgm:prSet presAssocID="{7947D0FD-32D1-4FBC-9C8E-5FF7D7B71EDE}" presName="parTx" presStyleLbl="revTx" presStyleIdx="0" presStyleCnt="5">
        <dgm:presLayoutVars>
          <dgm:chMax val="0"/>
          <dgm:chPref val="0"/>
        </dgm:presLayoutVars>
      </dgm:prSet>
      <dgm:spPr/>
    </dgm:pt>
    <dgm:pt modelId="{10CE5436-9ACA-4B8E-BAE9-482A7458045E}" type="pres">
      <dgm:prSet presAssocID="{F9AB52DD-7700-4C57-AE8C-9A8A1693E348}" presName="sibTrans" presStyleCnt="0"/>
      <dgm:spPr/>
    </dgm:pt>
    <dgm:pt modelId="{624881B8-A7B9-4EFA-B565-4FC4E1D9FBE0}" type="pres">
      <dgm:prSet presAssocID="{54614210-73C0-4725-96DF-C5A193F7C6A0}" presName="compNode" presStyleCnt="0"/>
      <dgm:spPr/>
    </dgm:pt>
    <dgm:pt modelId="{B8E98B28-DB5D-40C2-B38A-3A1DBE09C6CC}" type="pres">
      <dgm:prSet presAssocID="{54614210-73C0-4725-96DF-C5A193F7C6A0}" presName="bgRect" presStyleLbl="bgShp" presStyleIdx="1" presStyleCnt="5"/>
      <dgm:spPr/>
    </dgm:pt>
    <dgm:pt modelId="{746F1237-C3E5-4F42-A86B-A59C441A44F8}" type="pres">
      <dgm:prSet presAssocID="{54614210-73C0-4725-96DF-C5A193F7C6A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03C294BF-5F03-4BEF-B1B8-F25529B227FE}" type="pres">
      <dgm:prSet presAssocID="{54614210-73C0-4725-96DF-C5A193F7C6A0}" presName="spaceRect" presStyleCnt="0"/>
      <dgm:spPr/>
    </dgm:pt>
    <dgm:pt modelId="{8E3E3516-EC15-45A3-86C6-A5B6508E7287}" type="pres">
      <dgm:prSet presAssocID="{54614210-73C0-4725-96DF-C5A193F7C6A0}" presName="parTx" presStyleLbl="revTx" presStyleIdx="1" presStyleCnt="5">
        <dgm:presLayoutVars>
          <dgm:chMax val="0"/>
          <dgm:chPref val="0"/>
        </dgm:presLayoutVars>
      </dgm:prSet>
      <dgm:spPr/>
    </dgm:pt>
    <dgm:pt modelId="{2980BFD3-1DA5-4015-90A4-0E6AF58DE38E}" type="pres">
      <dgm:prSet presAssocID="{7AEDBD22-E7AF-4DD8-9BFB-AC0DACDFA8C5}" presName="sibTrans" presStyleCnt="0"/>
      <dgm:spPr/>
    </dgm:pt>
    <dgm:pt modelId="{DC26E6FD-6833-4A04-A716-A69EA0F8FD66}" type="pres">
      <dgm:prSet presAssocID="{317F83FD-D36E-4902-A80A-68AEDB0D38A9}" presName="compNode" presStyleCnt="0"/>
      <dgm:spPr/>
    </dgm:pt>
    <dgm:pt modelId="{329BDEB5-2C47-43E4-B4BA-919F9C5C621B}" type="pres">
      <dgm:prSet presAssocID="{317F83FD-D36E-4902-A80A-68AEDB0D38A9}" presName="bgRect" presStyleLbl="bgShp" presStyleIdx="2" presStyleCnt="5"/>
      <dgm:spPr/>
    </dgm:pt>
    <dgm:pt modelId="{8A7FE823-BE49-4B86-B8F5-BF4F7CE36321}" type="pres">
      <dgm:prSet presAssocID="{317F83FD-D36E-4902-A80A-68AEDB0D38A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AB1DAB8E-020A-4CF4-B519-1BCB2067A071}" type="pres">
      <dgm:prSet presAssocID="{317F83FD-D36E-4902-A80A-68AEDB0D38A9}" presName="spaceRect" presStyleCnt="0"/>
      <dgm:spPr/>
    </dgm:pt>
    <dgm:pt modelId="{F18A9203-83C1-46B0-BDB8-CEB33F6CE0B5}" type="pres">
      <dgm:prSet presAssocID="{317F83FD-D36E-4902-A80A-68AEDB0D38A9}" presName="parTx" presStyleLbl="revTx" presStyleIdx="2" presStyleCnt="5">
        <dgm:presLayoutVars>
          <dgm:chMax val="0"/>
          <dgm:chPref val="0"/>
        </dgm:presLayoutVars>
      </dgm:prSet>
      <dgm:spPr/>
    </dgm:pt>
    <dgm:pt modelId="{FE5D856D-BC4D-47BA-9AB9-BAA324D8D58A}" type="pres">
      <dgm:prSet presAssocID="{D8B01CD3-41C4-4A53-B2BF-815F4BC3C5AC}" presName="sibTrans" presStyleCnt="0"/>
      <dgm:spPr/>
    </dgm:pt>
    <dgm:pt modelId="{07CB0A41-1463-48CE-B028-3B881C4C6971}" type="pres">
      <dgm:prSet presAssocID="{0AB6A7D4-69C5-42AE-8A1E-44A7516AADE3}" presName="compNode" presStyleCnt="0"/>
      <dgm:spPr/>
    </dgm:pt>
    <dgm:pt modelId="{9747EABA-DAB8-41FF-9591-8782572C0188}" type="pres">
      <dgm:prSet presAssocID="{0AB6A7D4-69C5-42AE-8A1E-44A7516AADE3}" presName="bgRect" presStyleLbl="bgShp" presStyleIdx="3" presStyleCnt="5"/>
      <dgm:spPr/>
    </dgm:pt>
    <dgm:pt modelId="{368F14F9-8E5B-475B-A75D-CE25A29427A6}" type="pres">
      <dgm:prSet presAssocID="{0AB6A7D4-69C5-42AE-8A1E-44A7516AADE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E5F7E7B8-5E9D-4C14-826E-8D47A09D62FC}" type="pres">
      <dgm:prSet presAssocID="{0AB6A7D4-69C5-42AE-8A1E-44A7516AADE3}" presName="spaceRect" presStyleCnt="0"/>
      <dgm:spPr/>
    </dgm:pt>
    <dgm:pt modelId="{F25FB10E-A529-4D67-82E5-BDF1FA56EB7C}" type="pres">
      <dgm:prSet presAssocID="{0AB6A7D4-69C5-42AE-8A1E-44A7516AADE3}" presName="parTx" presStyleLbl="revTx" presStyleIdx="3" presStyleCnt="5">
        <dgm:presLayoutVars>
          <dgm:chMax val="0"/>
          <dgm:chPref val="0"/>
        </dgm:presLayoutVars>
      </dgm:prSet>
      <dgm:spPr/>
    </dgm:pt>
    <dgm:pt modelId="{49617C35-CB0B-4994-893F-EE18D1ADA2D4}" type="pres">
      <dgm:prSet presAssocID="{75C73AED-B5FA-4DAA-A6E6-1696A595FE19}" presName="sibTrans" presStyleCnt="0"/>
      <dgm:spPr/>
    </dgm:pt>
    <dgm:pt modelId="{8EAC9A0A-34E5-4A8E-8CD9-1D2A9DAA9C90}" type="pres">
      <dgm:prSet presAssocID="{2411BA33-DF1C-4F7B-87E9-38718460FC56}" presName="compNode" presStyleCnt="0"/>
      <dgm:spPr/>
    </dgm:pt>
    <dgm:pt modelId="{4B576D17-8B7B-4D46-800C-9FBF4CE80853}" type="pres">
      <dgm:prSet presAssocID="{2411BA33-DF1C-4F7B-87E9-38718460FC56}" presName="bgRect" presStyleLbl="bgShp" presStyleIdx="4" presStyleCnt="5"/>
      <dgm:spPr/>
    </dgm:pt>
    <dgm:pt modelId="{42272DB5-99C6-4BF5-B1E3-522B039496BC}" type="pres">
      <dgm:prSet presAssocID="{2411BA33-DF1C-4F7B-87E9-38718460FC5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ity"/>
        </a:ext>
      </dgm:extLst>
    </dgm:pt>
    <dgm:pt modelId="{FE968BCB-5398-4077-A5CC-EB5C30DD2BEE}" type="pres">
      <dgm:prSet presAssocID="{2411BA33-DF1C-4F7B-87E9-38718460FC56}" presName="spaceRect" presStyleCnt="0"/>
      <dgm:spPr/>
    </dgm:pt>
    <dgm:pt modelId="{CA945D2E-9B88-4AFA-9D5D-C76396BA719C}" type="pres">
      <dgm:prSet presAssocID="{2411BA33-DF1C-4F7B-87E9-38718460FC56}" presName="parTx" presStyleLbl="revTx" presStyleIdx="4" presStyleCnt="5">
        <dgm:presLayoutVars>
          <dgm:chMax val="0"/>
          <dgm:chPref val="0"/>
        </dgm:presLayoutVars>
      </dgm:prSet>
      <dgm:spPr/>
    </dgm:pt>
  </dgm:ptLst>
  <dgm:cxnLst>
    <dgm:cxn modelId="{5B98B02A-992F-4FD2-A1A3-B4F48E905518}" srcId="{A46B1382-5662-47DF-A97B-9EA6EDEE5914}" destId="{2411BA33-DF1C-4F7B-87E9-38718460FC56}" srcOrd="4" destOrd="0" parTransId="{7ACFC71C-2C0A-431E-A26F-46AC585BBC1D}" sibTransId="{AA8D97D9-70B3-462E-9437-7163C6CCD657}"/>
    <dgm:cxn modelId="{DA74813A-0335-403F-8CCB-1DFADA96262D}" type="presOf" srcId="{0AB6A7D4-69C5-42AE-8A1E-44A7516AADE3}" destId="{F25FB10E-A529-4D67-82E5-BDF1FA56EB7C}" srcOrd="0" destOrd="0" presId="urn:microsoft.com/office/officeart/2018/2/layout/IconVerticalSolidList"/>
    <dgm:cxn modelId="{E06B6168-5DAD-4182-86BF-FB5768158576}" type="presOf" srcId="{7947D0FD-32D1-4FBC-9C8E-5FF7D7B71EDE}" destId="{7C2E2669-CC0D-4A21-9BD3-E9287EFE9BB3}" srcOrd="0" destOrd="0" presId="urn:microsoft.com/office/officeart/2018/2/layout/IconVerticalSolidList"/>
    <dgm:cxn modelId="{89717151-0DD6-4EFC-B7DD-FA002A769191}" srcId="{A46B1382-5662-47DF-A97B-9EA6EDEE5914}" destId="{54614210-73C0-4725-96DF-C5A193F7C6A0}" srcOrd="1" destOrd="0" parTransId="{3190FC1F-C3D7-4566-ADE8-384E20A51C6E}" sibTransId="{7AEDBD22-E7AF-4DD8-9BFB-AC0DACDFA8C5}"/>
    <dgm:cxn modelId="{1CB3D771-9137-4B81-A6A2-C4C7E29E2960}" type="presOf" srcId="{2411BA33-DF1C-4F7B-87E9-38718460FC56}" destId="{CA945D2E-9B88-4AFA-9D5D-C76396BA719C}" srcOrd="0" destOrd="0" presId="urn:microsoft.com/office/officeart/2018/2/layout/IconVerticalSolidList"/>
    <dgm:cxn modelId="{1AA5F19E-AAC3-451B-9F95-A786951F15AD}" srcId="{A46B1382-5662-47DF-A97B-9EA6EDEE5914}" destId="{317F83FD-D36E-4902-A80A-68AEDB0D38A9}" srcOrd="2" destOrd="0" parTransId="{EC5D5F55-8256-41AC-897E-D5B9C76EF447}" sibTransId="{D8B01CD3-41C4-4A53-B2BF-815F4BC3C5AC}"/>
    <dgm:cxn modelId="{4ED138B0-47CA-451A-B092-EFA4D1081E86}" type="presOf" srcId="{317F83FD-D36E-4902-A80A-68AEDB0D38A9}" destId="{F18A9203-83C1-46B0-BDB8-CEB33F6CE0B5}" srcOrd="0" destOrd="0" presId="urn:microsoft.com/office/officeart/2018/2/layout/IconVerticalSolidList"/>
    <dgm:cxn modelId="{C356D8D5-9044-42B9-AFEE-D0DA3F59344D}" type="presOf" srcId="{54614210-73C0-4725-96DF-C5A193F7C6A0}" destId="{8E3E3516-EC15-45A3-86C6-A5B6508E7287}" srcOrd="0" destOrd="0" presId="urn:microsoft.com/office/officeart/2018/2/layout/IconVerticalSolidList"/>
    <dgm:cxn modelId="{214891DA-4287-4458-824F-159DD89C995C}" type="presOf" srcId="{A46B1382-5662-47DF-A97B-9EA6EDEE5914}" destId="{752D6933-A4D4-471D-87CC-C9BAEE0E0CC8}" srcOrd="0" destOrd="0" presId="urn:microsoft.com/office/officeart/2018/2/layout/IconVerticalSolidList"/>
    <dgm:cxn modelId="{08D267E1-7B2A-4BB5-9D89-AFE192CF070B}" srcId="{A46B1382-5662-47DF-A97B-9EA6EDEE5914}" destId="{0AB6A7D4-69C5-42AE-8A1E-44A7516AADE3}" srcOrd="3" destOrd="0" parTransId="{B557D858-FB74-4D85-98E0-BBCD127B25EB}" sibTransId="{75C73AED-B5FA-4DAA-A6E6-1696A595FE19}"/>
    <dgm:cxn modelId="{97A509EA-83FB-4BEF-9CF4-598C64BDADCC}" srcId="{A46B1382-5662-47DF-A97B-9EA6EDEE5914}" destId="{7947D0FD-32D1-4FBC-9C8E-5FF7D7B71EDE}" srcOrd="0" destOrd="0" parTransId="{EE7F64DC-E3A1-440E-86AA-507F3BDE90AF}" sibTransId="{F9AB52DD-7700-4C57-AE8C-9A8A1693E348}"/>
    <dgm:cxn modelId="{56DFA37A-135C-4390-BE60-6B994EC12FAD}" type="presParOf" srcId="{752D6933-A4D4-471D-87CC-C9BAEE0E0CC8}" destId="{F1F6CE29-19B9-4ECA-947C-58F217959EC1}" srcOrd="0" destOrd="0" presId="urn:microsoft.com/office/officeart/2018/2/layout/IconVerticalSolidList"/>
    <dgm:cxn modelId="{929F3756-00B8-410E-AFCE-ABBFA8DA2808}" type="presParOf" srcId="{F1F6CE29-19B9-4ECA-947C-58F217959EC1}" destId="{8062625F-5916-4505-86DF-635C693C3606}" srcOrd="0" destOrd="0" presId="urn:microsoft.com/office/officeart/2018/2/layout/IconVerticalSolidList"/>
    <dgm:cxn modelId="{34480C96-6311-4364-B195-373F4806B80F}" type="presParOf" srcId="{F1F6CE29-19B9-4ECA-947C-58F217959EC1}" destId="{3D31722D-1261-471C-9D01-4BFF03A662C9}" srcOrd="1" destOrd="0" presId="urn:microsoft.com/office/officeart/2018/2/layout/IconVerticalSolidList"/>
    <dgm:cxn modelId="{C333CA8A-16FF-4B95-AC97-1AC8418D407E}" type="presParOf" srcId="{F1F6CE29-19B9-4ECA-947C-58F217959EC1}" destId="{2B275B84-3606-477D-8755-39EC06FF2B06}" srcOrd="2" destOrd="0" presId="urn:microsoft.com/office/officeart/2018/2/layout/IconVerticalSolidList"/>
    <dgm:cxn modelId="{F8573E74-5E9F-4CDC-85B0-8539245ED358}" type="presParOf" srcId="{F1F6CE29-19B9-4ECA-947C-58F217959EC1}" destId="{7C2E2669-CC0D-4A21-9BD3-E9287EFE9BB3}" srcOrd="3" destOrd="0" presId="urn:microsoft.com/office/officeart/2018/2/layout/IconVerticalSolidList"/>
    <dgm:cxn modelId="{6CF084CC-C958-4B86-92E9-457AD1C8A256}" type="presParOf" srcId="{752D6933-A4D4-471D-87CC-C9BAEE0E0CC8}" destId="{10CE5436-9ACA-4B8E-BAE9-482A7458045E}" srcOrd="1" destOrd="0" presId="urn:microsoft.com/office/officeart/2018/2/layout/IconVerticalSolidList"/>
    <dgm:cxn modelId="{754BE8F9-9A26-4A57-B9B8-71701F487935}" type="presParOf" srcId="{752D6933-A4D4-471D-87CC-C9BAEE0E0CC8}" destId="{624881B8-A7B9-4EFA-B565-4FC4E1D9FBE0}" srcOrd="2" destOrd="0" presId="urn:microsoft.com/office/officeart/2018/2/layout/IconVerticalSolidList"/>
    <dgm:cxn modelId="{EB4C2267-45DB-4D45-9FB8-C19D64DF1F47}" type="presParOf" srcId="{624881B8-A7B9-4EFA-B565-4FC4E1D9FBE0}" destId="{B8E98B28-DB5D-40C2-B38A-3A1DBE09C6CC}" srcOrd="0" destOrd="0" presId="urn:microsoft.com/office/officeart/2018/2/layout/IconVerticalSolidList"/>
    <dgm:cxn modelId="{E7E42F7A-7745-4D6B-B40C-25890E5A2E07}" type="presParOf" srcId="{624881B8-A7B9-4EFA-B565-4FC4E1D9FBE0}" destId="{746F1237-C3E5-4F42-A86B-A59C441A44F8}" srcOrd="1" destOrd="0" presId="urn:microsoft.com/office/officeart/2018/2/layout/IconVerticalSolidList"/>
    <dgm:cxn modelId="{C6875070-AAA3-4D30-A22E-6F14A540C881}" type="presParOf" srcId="{624881B8-A7B9-4EFA-B565-4FC4E1D9FBE0}" destId="{03C294BF-5F03-4BEF-B1B8-F25529B227FE}" srcOrd="2" destOrd="0" presId="urn:microsoft.com/office/officeart/2018/2/layout/IconVerticalSolidList"/>
    <dgm:cxn modelId="{E8E8A0FD-3C90-4810-A38B-2E74DDDCB2B4}" type="presParOf" srcId="{624881B8-A7B9-4EFA-B565-4FC4E1D9FBE0}" destId="{8E3E3516-EC15-45A3-86C6-A5B6508E7287}" srcOrd="3" destOrd="0" presId="urn:microsoft.com/office/officeart/2018/2/layout/IconVerticalSolidList"/>
    <dgm:cxn modelId="{390C68F3-7A55-46E6-8BC7-3316AE2430CC}" type="presParOf" srcId="{752D6933-A4D4-471D-87CC-C9BAEE0E0CC8}" destId="{2980BFD3-1DA5-4015-90A4-0E6AF58DE38E}" srcOrd="3" destOrd="0" presId="urn:microsoft.com/office/officeart/2018/2/layout/IconVerticalSolidList"/>
    <dgm:cxn modelId="{A0A9D9BE-3ADA-46A7-B7D4-667CC75CECEC}" type="presParOf" srcId="{752D6933-A4D4-471D-87CC-C9BAEE0E0CC8}" destId="{DC26E6FD-6833-4A04-A716-A69EA0F8FD66}" srcOrd="4" destOrd="0" presId="urn:microsoft.com/office/officeart/2018/2/layout/IconVerticalSolidList"/>
    <dgm:cxn modelId="{698AACB1-D58C-46C5-B952-2C687491E4A1}" type="presParOf" srcId="{DC26E6FD-6833-4A04-A716-A69EA0F8FD66}" destId="{329BDEB5-2C47-43E4-B4BA-919F9C5C621B}" srcOrd="0" destOrd="0" presId="urn:microsoft.com/office/officeart/2018/2/layout/IconVerticalSolidList"/>
    <dgm:cxn modelId="{3628ADFB-86AB-4AC0-905A-C5114C620CE7}" type="presParOf" srcId="{DC26E6FD-6833-4A04-A716-A69EA0F8FD66}" destId="{8A7FE823-BE49-4B86-B8F5-BF4F7CE36321}" srcOrd="1" destOrd="0" presId="urn:microsoft.com/office/officeart/2018/2/layout/IconVerticalSolidList"/>
    <dgm:cxn modelId="{FD5BCDE8-A28F-4C21-8B41-4605739CFF57}" type="presParOf" srcId="{DC26E6FD-6833-4A04-A716-A69EA0F8FD66}" destId="{AB1DAB8E-020A-4CF4-B519-1BCB2067A071}" srcOrd="2" destOrd="0" presId="urn:microsoft.com/office/officeart/2018/2/layout/IconVerticalSolidList"/>
    <dgm:cxn modelId="{6C7AB859-A33B-43F1-AF76-B7C673CD2717}" type="presParOf" srcId="{DC26E6FD-6833-4A04-A716-A69EA0F8FD66}" destId="{F18A9203-83C1-46B0-BDB8-CEB33F6CE0B5}" srcOrd="3" destOrd="0" presId="urn:microsoft.com/office/officeart/2018/2/layout/IconVerticalSolidList"/>
    <dgm:cxn modelId="{E983D94F-9508-48B3-812B-7249B82C119B}" type="presParOf" srcId="{752D6933-A4D4-471D-87CC-C9BAEE0E0CC8}" destId="{FE5D856D-BC4D-47BA-9AB9-BAA324D8D58A}" srcOrd="5" destOrd="0" presId="urn:microsoft.com/office/officeart/2018/2/layout/IconVerticalSolidList"/>
    <dgm:cxn modelId="{AB329BB8-5B99-48C2-81C0-87B184B384BB}" type="presParOf" srcId="{752D6933-A4D4-471D-87CC-C9BAEE0E0CC8}" destId="{07CB0A41-1463-48CE-B028-3B881C4C6971}" srcOrd="6" destOrd="0" presId="urn:microsoft.com/office/officeart/2018/2/layout/IconVerticalSolidList"/>
    <dgm:cxn modelId="{9A113749-634D-4077-93E2-41CB26EB72DB}" type="presParOf" srcId="{07CB0A41-1463-48CE-B028-3B881C4C6971}" destId="{9747EABA-DAB8-41FF-9591-8782572C0188}" srcOrd="0" destOrd="0" presId="urn:microsoft.com/office/officeart/2018/2/layout/IconVerticalSolidList"/>
    <dgm:cxn modelId="{A624A575-700B-4AF8-8CE9-C55E7B95528B}" type="presParOf" srcId="{07CB0A41-1463-48CE-B028-3B881C4C6971}" destId="{368F14F9-8E5B-475B-A75D-CE25A29427A6}" srcOrd="1" destOrd="0" presId="urn:microsoft.com/office/officeart/2018/2/layout/IconVerticalSolidList"/>
    <dgm:cxn modelId="{406B0169-0288-4F75-9ED6-ADFEBCAE7CD2}" type="presParOf" srcId="{07CB0A41-1463-48CE-B028-3B881C4C6971}" destId="{E5F7E7B8-5E9D-4C14-826E-8D47A09D62FC}" srcOrd="2" destOrd="0" presId="urn:microsoft.com/office/officeart/2018/2/layout/IconVerticalSolidList"/>
    <dgm:cxn modelId="{34762A97-D729-42A0-B8A0-59A132A5157A}" type="presParOf" srcId="{07CB0A41-1463-48CE-B028-3B881C4C6971}" destId="{F25FB10E-A529-4D67-82E5-BDF1FA56EB7C}" srcOrd="3" destOrd="0" presId="urn:microsoft.com/office/officeart/2018/2/layout/IconVerticalSolidList"/>
    <dgm:cxn modelId="{E061A232-3844-473D-B109-18F9B831F9D5}" type="presParOf" srcId="{752D6933-A4D4-471D-87CC-C9BAEE0E0CC8}" destId="{49617C35-CB0B-4994-893F-EE18D1ADA2D4}" srcOrd="7" destOrd="0" presId="urn:microsoft.com/office/officeart/2018/2/layout/IconVerticalSolidList"/>
    <dgm:cxn modelId="{2C8217C2-53A0-492B-AB27-E411F530F25E}" type="presParOf" srcId="{752D6933-A4D4-471D-87CC-C9BAEE0E0CC8}" destId="{8EAC9A0A-34E5-4A8E-8CD9-1D2A9DAA9C90}" srcOrd="8" destOrd="0" presId="urn:microsoft.com/office/officeart/2018/2/layout/IconVerticalSolidList"/>
    <dgm:cxn modelId="{D78235DE-4F79-4396-B652-B262FBC62C25}" type="presParOf" srcId="{8EAC9A0A-34E5-4A8E-8CD9-1D2A9DAA9C90}" destId="{4B576D17-8B7B-4D46-800C-9FBF4CE80853}" srcOrd="0" destOrd="0" presId="urn:microsoft.com/office/officeart/2018/2/layout/IconVerticalSolidList"/>
    <dgm:cxn modelId="{9940BB68-8B53-4736-AD41-9C969DC79C63}" type="presParOf" srcId="{8EAC9A0A-34E5-4A8E-8CD9-1D2A9DAA9C90}" destId="{42272DB5-99C6-4BF5-B1E3-522B039496BC}" srcOrd="1" destOrd="0" presId="urn:microsoft.com/office/officeart/2018/2/layout/IconVerticalSolidList"/>
    <dgm:cxn modelId="{1781D78C-2210-4FE3-8CEB-67D25F0DB8BC}" type="presParOf" srcId="{8EAC9A0A-34E5-4A8E-8CD9-1D2A9DAA9C90}" destId="{FE968BCB-5398-4077-A5CC-EB5C30DD2BEE}" srcOrd="2" destOrd="0" presId="urn:microsoft.com/office/officeart/2018/2/layout/IconVerticalSolidList"/>
    <dgm:cxn modelId="{C5BCE169-3515-4816-B195-C43599C4E3AC}" type="presParOf" srcId="{8EAC9A0A-34E5-4A8E-8CD9-1D2A9DAA9C90}" destId="{CA945D2E-9B88-4AFA-9D5D-C76396BA71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AFF99-D1F0-4A27-AD87-E38D3E75358D}">
      <dsp:nvSpPr>
        <dsp:cNvPr id="0" name=""/>
        <dsp:cNvSpPr/>
      </dsp:nvSpPr>
      <dsp:spPr>
        <a:xfrm>
          <a:off x="0" y="63189"/>
          <a:ext cx="10515600" cy="20779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 regulations intend to amend both the repairing standard under the Housing (Scotland) Act 2006 and the right to repair scheme under the Housing (Scotland) Act 2001 to introduce new duties to investigate reports of damp and mould and commence any required repairs within a set timescale, unless it is not reasonably practicable for the landlord to do so. </a:t>
          </a:r>
          <a:endParaRPr lang="en-US" sz="2400" kern="1200"/>
        </a:p>
      </dsp:txBody>
      <dsp:txXfrm>
        <a:off x="101436" y="164625"/>
        <a:ext cx="10312728" cy="1875047"/>
      </dsp:txXfrm>
    </dsp:sp>
    <dsp:sp modelId="{2EAA7441-4DD7-4108-BEA5-3074FC5793DF}">
      <dsp:nvSpPr>
        <dsp:cNvPr id="0" name=""/>
        <dsp:cNvSpPr/>
      </dsp:nvSpPr>
      <dsp:spPr>
        <a:xfrm>
          <a:off x="0" y="2210229"/>
          <a:ext cx="10515600" cy="20779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They also plan to implement changes to the Minimum Standards for Gypsy/Traveller Accommodation, as part of a wider review, so that buildings on pitches provided by Social Landlords benefit from investigations and repairs in the same way. </a:t>
          </a:r>
          <a:endParaRPr lang="en-US" sz="2400" kern="1200"/>
        </a:p>
      </dsp:txBody>
      <dsp:txXfrm>
        <a:off x="101436" y="2311665"/>
        <a:ext cx="10312728" cy="1875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2625F-5916-4505-86DF-635C693C3606}">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31722D-1261-471C-9D01-4BFF03A662C9}">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2E2669-CC0D-4A21-9BD3-E9287EFE9BB3}">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GB" sz="1900" kern="1200"/>
            <a:t>Timescales – those adopted in England will be similar to us</a:t>
          </a:r>
          <a:endParaRPr lang="en-US" sz="1900" kern="1200"/>
        </a:p>
      </dsp:txBody>
      <dsp:txXfrm>
        <a:off x="837512" y="3404"/>
        <a:ext cx="9678087" cy="725119"/>
      </dsp:txXfrm>
    </dsp:sp>
    <dsp:sp modelId="{B8E98B28-DB5D-40C2-B38A-3A1DBE09C6CC}">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6F1237-C3E5-4F42-A86B-A59C441A44F8}">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3E3516-EC15-45A3-86C6-A5B6508E7287}">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GB" sz="1900" kern="1200"/>
            <a:t>Definitions - Awaab’s Law should be implemented and build upon Scotland’s existing housing framework.  </a:t>
          </a:r>
          <a:endParaRPr lang="en-US" sz="1900" kern="1200"/>
        </a:p>
      </dsp:txBody>
      <dsp:txXfrm>
        <a:off x="837512" y="909803"/>
        <a:ext cx="9678087" cy="725119"/>
      </dsp:txXfrm>
    </dsp:sp>
    <dsp:sp modelId="{329BDEB5-2C47-43E4-B4BA-919F9C5C621B}">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FE823-BE49-4B86-B8F5-BF4F7CE36321}">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8A9203-83C1-46B0-BDB8-CEB33F6CE0B5}">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GB" sz="1900" kern="1200"/>
            <a:t>Enforcement: current enforcement procedures are likely sufficient, however any impacts on the Ombudsman and Tribunal need to be considered.  </a:t>
          </a:r>
          <a:endParaRPr lang="en-US" sz="1900" kern="1200"/>
        </a:p>
      </dsp:txBody>
      <dsp:txXfrm>
        <a:off x="837512" y="1816202"/>
        <a:ext cx="9678087" cy="725119"/>
      </dsp:txXfrm>
    </dsp:sp>
    <dsp:sp modelId="{9747EABA-DAB8-41FF-9591-8782572C0188}">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F14F9-8E5B-475B-A75D-CE25A29427A6}">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5FB10E-A529-4D67-82E5-BDF1FA56EB7C}">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GB" sz="1900" kern="1200"/>
            <a:t>Guidance &amp; Education: The importance of clear communications and guidance for landlords and tenants, with tenants knowing how, and to whom, issues should be reported.  </a:t>
          </a:r>
          <a:endParaRPr lang="en-US" sz="1900" kern="1200"/>
        </a:p>
      </dsp:txBody>
      <dsp:txXfrm>
        <a:off x="837512" y="2722601"/>
        <a:ext cx="9678087" cy="725119"/>
      </dsp:txXfrm>
    </dsp:sp>
    <dsp:sp modelId="{4B576D17-8B7B-4D46-800C-9FBF4CE80853}">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72DB5-99C6-4BF5-B1E3-522B039496BC}">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945D2E-9B88-4AFA-9D5D-C76396BA719C}">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GB" sz="1900" kern="1200"/>
            <a:t>Provision of alternative accommodation: The potential impact upon the PRS and local authorities.  </a:t>
          </a:r>
          <a:endParaRPr lang="en-US" sz="1900" kern="1200"/>
        </a:p>
      </dsp:txBody>
      <dsp:txXfrm>
        <a:off x="837512" y="3629000"/>
        <a:ext cx="9678087" cy="7251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3ACB-349B-525B-F56C-15D733AC6D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5B0310-8CC4-7E47-EF93-E8F4FB57B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36392C-FE23-F6BB-3446-47A5C577A537}"/>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5" name="Footer Placeholder 4">
            <a:extLst>
              <a:ext uri="{FF2B5EF4-FFF2-40B4-BE49-F238E27FC236}">
                <a16:creationId xmlns:a16="http://schemas.microsoft.com/office/drawing/2014/main" id="{D9F87CCD-3253-9745-5457-FD2B8B7D9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ADB6A3-62CB-4A76-B7C5-874D2FFE2D2F}"/>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203377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2499-B512-9363-870A-E2D0BA8727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1CB54D-C2AF-EABD-48C8-2BBDCCA8A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6A9656-CEE9-B4B2-D2D5-8B2C888C73C2}"/>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5" name="Footer Placeholder 4">
            <a:extLst>
              <a:ext uri="{FF2B5EF4-FFF2-40B4-BE49-F238E27FC236}">
                <a16:creationId xmlns:a16="http://schemas.microsoft.com/office/drawing/2014/main" id="{86426D7C-6D44-FF5C-6BEA-A667CD9C3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ECE4D5-9E23-23FC-C412-A3446B56A01F}"/>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420204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65147-24BF-3013-DEA9-19F38BAF44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A2A8D3-41E1-EC9F-479D-DE11F21F9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DB3473-B40B-03E4-40C6-D734AB7CA546}"/>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5" name="Footer Placeholder 4">
            <a:extLst>
              <a:ext uri="{FF2B5EF4-FFF2-40B4-BE49-F238E27FC236}">
                <a16:creationId xmlns:a16="http://schemas.microsoft.com/office/drawing/2014/main" id="{BA78A36F-4CE0-1CFC-1239-3F04F4F2B2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B994EA-2954-CB85-0447-D2ED6DD8FF2C}"/>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322144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4D8F-E69B-3C9A-9147-9D309F1FA5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94C8F7-697C-12BE-A90D-E0DA95A625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A7CB53-8F10-8952-ECB3-0843270DBEBF}"/>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5" name="Footer Placeholder 4">
            <a:extLst>
              <a:ext uri="{FF2B5EF4-FFF2-40B4-BE49-F238E27FC236}">
                <a16:creationId xmlns:a16="http://schemas.microsoft.com/office/drawing/2014/main" id="{3C77356D-405F-D418-E24E-F978C8F7FB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82A7F7-3A45-BD1E-A46A-4021AD8643F5}"/>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219751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B550-017B-15F0-B47A-A403C85800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E6E8E2-7180-019E-F800-87698D0644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934C32-09CC-DAF1-4277-46674D33E209}"/>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5" name="Footer Placeholder 4">
            <a:extLst>
              <a:ext uri="{FF2B5EF4-FFF2-40B4-BE49-F238E27FC236}">
                <a16:creationId xmlns:a16="http://schemas.microsoft.com/office/drawing/2014/main" id="{B4E212AC-C868-3125-B610-B40F8A652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E65894-D466-8B7A-EA3E-C61BACF9D928}"/>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45956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1EC8-B0AC-5624-F616-BF71286BE1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DBB5D3-CEA3-F2FA-2C57-8F9556C82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00078A-CED6-27D1-0239-94FA9B6D09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84FB35-EB7B-6EE6-E074-3D8F29AA9F9F}"/>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6" name="Footer Placeholder 5">
            <a:extLst>
              <a:ext uri="{FF2B5EF4-FFF2-40B4-BE49-F238E27FC236}">
                <a16:creationId xmlns:a16="http://schemas.microsoft.com/office/drawing/2014/main" id="{AD406057-805C-5802-A3D4-0F15A69286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1CD680-01D7-5B37-DE54-155D3FD44A6E}"/>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14003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5334-9319-ADEF-8283-83ACA3B288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7AA34A-C73F-04A5-420E-022188D96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9C6D01-F121-4063-510C-C5721BC1A8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15E42A-953F-9D7B-6E8B-B1D482ABF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B01E0-FDB0-3657-8616-A08FC1950B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FF0CDA-C853-7C8E-8C84-F9894BCAC582}"/>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8" name="Footer Placeholder 7">
            <a:extLst>
              <a:ext uri="{FF2B5EF4-FFF2-40B4-BE49-F238E27FC236}">
                <a16:creationId xmlns:a16="http://schemas.microsoft.com/office/drawing/2014/main" id="{B79EF10E-136D-9669-B810-3BB5764DC7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96A414-1755-AE64-F7AC-09219757E688}"/>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146321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184C-873F-0D98-25B6-E0493FCA85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2A7311-1C93-DF69-678B-247353593552}"/>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4" name="Footer Placeholder 3">
            <a:extLst>
              <a:ext uri="{FF2B5EF4-FFF2-40B4-BE49-F238E27FC236}">
                <a16:creationId xmlns:a16="http://schemas.microsoft.com/office/drawing/2014/main" id="{B04F6689-33EC-2EB2-1504-055F9CA29D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55876F-FD7B-1A3D-36F7-B4BDDB88EDD6}"/>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239229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24FA3-1545-DADA-7C7E-1BBA41278C7F}"/>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3" name="Footer Placeholder 2">
            <a:extLst>
              <a:ext uri="{FF2B5EF4-FFF2-40B4-BE49-F238E27FC236}">
                <a16:creationId xmlns:a16="http://schemas.microsoft.com/office/drawing/2014/main" id="{8746E4A8-A4C0-E037-BFDF-8EF44CA4F3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1CEE1F-3632-8E17-3C98-6275DCC607F3}"/>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202891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1439-BCF2-AA74-BBFE-6140A3556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728DA5-3E36-6219-D8B7-2D3EA2D59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171154-A2B2-6442-1411-39B949F1A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D396E-AB7B-F1B3-7FD7-14D08B697B17}"/>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6" name="Footer Placeholder 5">
            <a:extLst>
              <a:ext uri="{FF2B5EF4-FFF2-40B4-BE49-F238E27FC236}">
                <a16:creationId xmlns:a16="http://schemas.microsoft.com/office/drawing/2014/main" id="{C9D64EA6-05E3-7EE4-E5D3-7424C9B93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CF204F-3014-13FC-0D1D-2BCA3478E617}"/>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1280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09C7-9F78-991C-C2A0-A47E5EA5A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24651C-6151-044D-2C27-CBBE52D0C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5028AF-F715-577F-CCF8-ECA97388E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EC9CA-9017-F633-EF08-BAD1DEEE21C6}"/>
              </a:ext>
            </a:extLst>
          </p:cNvPr>
          <p:cNvSpPr>
            <a:spLocks noGrp="1"/>
          </p:cNvSpPr>
          <p:nvPr>
            <p:ph type="dt" sz="half" idx="10"/>
          </p:nvPr>
        </p:nvSpPr>
        <p:spPr/>
        <p:txBody>
          <a:bodyPr/>
          <a:lstStyle/>
          <a:p>
            <a:fld id="{9221000B-7CDE-4974-9B48-AEDD1968056A}" type="datetimeFigureOut">
              <a:rPr lang="en-GB" smtClean="0"/>
              <a:t>16/01/2026</a:t>
            </a:fld>
            <a:endParaRPr lang="en-GB"/>
          </a:p>
        </p:txBody>
      </p:sp>
      <p:sp>
        <p:nvSpPr>
          <p:cNvPr id="6" name="Footer Placeholder 5">
            <a:extLst>
              <a:ext uri="{FF2B5EF4-FFF2-40B4-BE49-F238E27FC236}">
                <a16:creationId xmlns:a16="http://schemas.microsoft.com/office/drawing/2014/main" id="{C86A8A32-2AD1-538F-665A-9F96A08A1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74D42-FBAB-554A-DD62-65B396EAD019}"/>
              </a:ext>
            </a:extLst>
          </p:cNvPr>
          <p:cNvSpPr>
            <a:spLocks noGrp="1"/>
          </p:cNvSpPr>
          <p:nvPr>
            <p:ph type="sldNum" sz="quarter" idx="12"/>
          </p:nvPr>
        </p:nvSpPr>
        <p:spPr/>
        <p:txBody>
          <a:bodyPr/>
          <a:lstStyle/>
          <a:p>
            <a:fld id="{514979BE-8B7D-4219-9783-2DD0C2784731}" type="slidenum">
              <a:rPr lang="en-GB" smtClean="0"/>
              <a:t>‹#›</a:t>
            </a:fld>
            <a:endParaRPr lang="en-GB"/>
          </a:p>
        </p:txBody>
      </p:sp>
    </p:spTree>
    <p:extLst>
      <p:ext uri="{BB962C8B-B14F-4D97-AF65-F5344CB8AC3E}">
        <p14:creationId xmlns:p14="http://schemas.microsoft.com/office/powerpoint/2010/main" val="399621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94F3-3DC9-14BE-1818-A6196446CD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D40585-8072-FD69-84D2-35DD88DE7A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222D89-4EE8-EC9C-C719-219FFE4A2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21000B-7CDE-4974-9B48-AEDD1968056A}" type="datetimeFigureOut">
              <a:rPr lang="en-GB" smtClean="0"/>
              <a:t>16/01/2026</a:t>
            </a:fld>
            <a:endParaRPr lang="en-GB"/>
          </a:p>
        </p:txBody>
      </p:sp>
      <p:sp>
        <p:nvSpPr>
          <p:cNvPr id="5" name="Footer Placeholder 4">
            <a:extLst>
              <a:ext uri="{FF2B5EF4-FFF2-40B4-BE49-F238E27FC236}">
                <a16:creationId xmlns:a16="http://schemas.microsoft.com/office/drawing/2014/main" id="{AEE5CCBA-0911-B99C-8DF1-C4A72995C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555FEFB-E1B2-D818-F968-C65864093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4979BE-8B7D-4219-9783-2DD0C2784731}" type="slidenum">
              <a:rPr lang="en-GB" smtClean="0"/>
              <a:t>‹#›</a:t>
            </a:fld>
            <a:endParaRPr lang="en-GB"/>
          </a:p>
        </p:txBody>
      </p:sp>
    </p:spTree>
    <p:extLst>
      <p:ext uri="{BB962C8B-B14F-4D97-AF65-F5344CB8AC3E}">
        <p14:creationId xmlns:p14="http://schemas.microsoft.com/office/powerpoint/2010/main" val="3788872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C625-8AF8-C8EC-23BC-145ED6E74386}"/>
              </a:ext>
            </a:extLst>
          </p:cNvPr>
          <p:cNvSpPr>
            <a:spLocks noGrp="1"/>
          </p:cNvSpPr>
          <p:nvPr>
            <p:ph type="title"/>
          </p:nvPr>
        </p:nvSpPr>
        <p:spPr/>
        <p:txBody>
          <a:bodyPr/>
          <a:lstStyle/>
          <a:p>
            <a:r>
              <a:rPr lang="en-GB" dirty="0"/>
              <a:t>Guidance Requirements</a:t>
            </a:r>
          </a:p>
        </p:txBody>
      </p:sp>
      <p:graphicFrame>
        <p:nvGraphicFramePr>
          <p:cNvPr id="5" name="Content Placeholder 2">
            <a:extLst>
              <a:ext uri="{FF2B5EF4-FFF2-40B4-BE49-F238E27FC236}">
                <a16:creationId xmlns:a16="http://schemas.microsoft.com/office/drawing/2014/main" id="{5577B576-1634-938E-88A3-CA2DFB01BF1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6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8809B-0B0F-9431-55DA-BF8C544FBDAC}"/>
              </a:ext>
            </a:extLst>
          </p:cNvPr>
          <p:cNvSpPr>
            <a:spLocks noGrp="1"/>
          </p:cNvSpPr>
          <p:nvPr>
            <p:ph type="title"/>
          </p:nvPr>
        </p:nvSpPr>
        <p:spPr>
          <a:xfrm>
            <a:off x="841248" y="256032"/>
            <a:ext cx="10506456" cy="1014984"/>
          </a:xfrm>
        </p:spPr>
        <p:txBody>
          <a:bodyPr anchor="b">
            <a:normAutofit/>
          </a:bodyPr>
          <a:lstStyle/>
          <a:p>
            <a:r>
              <a:rPr lang="en-GB" dirty="0"/>
              <a:t>Considerations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C4CE2443-D789-3CB4-E859-92F431FB4BD1}"/>
              </a:ext>
            </a:extLst>
          </p:cNvPr>
          <p:cNvGraphicFramePr>
            <a:graphicFrameLocks noGrp="1"/>
          </p:cNvGraphicFramePr>
          <p:nvPr>
            <p:ph idx="1"/>
            <p:extLst>
              <p:ext uri="{D42A27DB-BD31-4B8C-83A1-F6EECF244321}">
                <p14:modId xmlns:p14="http://schemas.microsoft.com/office/powerpoint/2010/main" val="273288808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5205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2C9A871-82FD-9A64-D6F5-DE04FF0C35C3}"/>
              </a:ext>
            </a:extLst>
          </p:cNvPr>
          <p:cNvPicPr>
            <a:picLocks noGrp="1" noChangeAspect="1"/>
          </p:cNvPicPr>
          <p:nvPr>
            <p:ph sz="half" idx="2"/>
          </p:nvPr>
        </p:nvPicPr>
        <p:blipFill>
          <a:blip r:embed="rId2"/>
          <a:srcRect r="23298" b="9091"/>
          <a:stretch>
            <a:fillRect/>
          </a:stretch>
        </p:blipFill>
        <p:spPr>
          <a:xfrm>
            <a:off x="3523488" y="10"/>
            <a:ext cx="8668512" cy="6857990"/>
          </a:xfrm>
          <a:prstGeom prst="rect">
            <a:avLst/>
          </a:prstGeom>
        </p:spPr>
      </p:pic>
      <p:sp>
        <p:nvSpPr>
          <p:cNvPr id="26" name="Rectangle 2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9C6EE2-A1FB-D366-788B-A86FB535BCB1}"/>
              </a:ext>
            </a:extLst>
          </p:cNvPr>
          <p:cNvSpPr>
            <a:spLocks noGrp="1"/>
          </p:cNvSpPr>
          <p:nvPr>
            <p:ph type="title"/>
          </p:nvPr>
        </p:nvSpPr>
        <p:spPr>
          <a:xfrm>
            <a:off x="371094" y="1161288"/>
            <a:ext cx="6821442" cy="1124712"/>
          </a:xfrm>
        </p:spPr>
        <p:txBody>
          <a:bodyPr vert="horz" lIns="91440" tIns="45720" rIns="91440" bIns="45720" rtlCol="0" anchor="b">
            <a:normAutofit/>
          </a:bodyPr>
          <a:lstStyle/>
          <a:p>
            <a:r>
              <a:rPr lang="en-US" sz="2800" b="1" dirty="0"/>
              <a:t>Known Risk Areas for </a:t>
            </a:r>
            <a:r>
              <a:rPr lang="en-US" sz="3200" b="1" dirty="0"/>
              <a:t>Consideration</a:t>
            </a:r>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BBBD63-389B-3FBC-C328-903DA472AC53}"/>
              </a:ext>
            </a:extLst>
          </p:cNvPr>
          <p:cNvSpPr>
            <a:spLocks noGrp="1"/>
          </p:cNvSpPr>
          <p:nvPr>
            <p:ph sz="half" idx="1"/>
          </p:nvPr>
        </p:nvSpPr>
        <p:spPr>
          <a:xfrm>
            <a:off x="371093" y="2718054"/>
            <a:ext cx="6821443" cy="3207258"/>
          </a:xfrm>
        </p:spPr>
        <p:txBody>
          <a:bodyPr vert="horz" lIns="91440" tIns="45720" rIns="91440" bIns="45720" rtlCol="0" anchor="t">
            <a:normAutofit lnSpcReduction="10000"/>
          </a:bodyPr>
          <a:lstStyle/>
          <a:p>
            <a:pPr marL="0" indent="0">
              <a:buNone/>
            </a:pPr>
            <a:r>
              <a:rPr lang="en-GB" sz="2400" dirty="0"/>
              <a:t>The main areas of risk for England are areas for us to consider ahead of implementation, these were:</a:t>
            </a:r>
          </a:p>
          <a:p>
            <a:pPr marL="0" indent="0">
              <a:buNone/>
            </a:pPr>
            <a:endParaRPr lang="en-GB" sz="2400" dirty="0"/>
          </a:p>
          <a:p>
            <a:pPr lvl="0"/>
            <a:r>
              <a:rPr lang="en-GB" sz="2400" dirty="0"/>
              <a:t>Lack of surveying resources</a:t>
            </a:r>
          </a:p>
          <a:p>
            <a:pPr lvl="0"/>
            <a:r>
              <a:rPr lang="en-GB" sz="2400" dirty="0"/>
              <a:t>Lack of administration resources</a:t>
            </a:r>
          </a:p>
          <a:p>
            <a:pPr lvl="0"/>
            <a:r>
              <a:rPr lang="en-GB" sz="2400" dirty="0"/>
              <a:t>Lack of clarity/inefficient processes/decision making, e.g. when to abandon jobs and inspections following no access </a:t>
            </a:r>
          </a:p>
          <a:p>
            <a:pPr marL="0" indent="0">
              <a:buNone/>
            </a:pPr>
            <a:endParaRPr lang="en-GB" sz="1800" dirty="0"/>
          </a:p>
          <a:p>
            <a:endParaRPr lang="en-US" sz="1700" dirty="0"/>
          </a:p>
        </p:txBody>
      </p:sp>
    </p:spTree>
    <p:extLst>
      <p:ext uri="{BB962C8B-B14F-4D97-AF65-F5344CB8AC3E}">
        <p14:creationId xmlns:p14="http://schemas.microsoft.com/office/powerpoint/2010/main" val="317220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780D3-C1BB-2C10-6209-39FD88839198}"/>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Discussion points	</a:t>
            </a:r>
          </a:p>
        </p:txBody>
      </p:sp>
      <p:sp>
        <p:nvSpPr>
          <p:cNvPr id="3" name="Content Placeholder 2">
            <a:extLst>
              <a:ext uri="{FF2B5EF4-FFF2-40B4-BE49-F238E27FC236}">
                <a16:creationId xmlns:a16="http://schemas.microsoft.com/office/drawing/2014/main" id="{A0C770BE-FC1F-67B7-39D4-3AAD8B335893}"/>
              </a:ext>
            </a:extLst>
          </p:cNvPr>
          <p:cNvSpPr>
            <a:spLocks noGrp="1"/>
          </p:cNvSpPr>
          <p:nvPr>
            <p:ph sz="half" idx="1"/>
          </p:nvPr>
        </p:nvSpPr>
        <p:spPr>
          <a:xfrm>
            <a:off x="836680" y="2007220"/>
            <a:ext cx="6002110" cy="4460487"/>
          </a:xfrm>
        </p:spPr>
        <p:txBody>
          <a:bodyPr vert="horz" lIns="91440" tIns="45720" rIns="91440" bIns="45720" rtlCol="0">
            <a:normAutofit lnSpcReduction="10000"/>
          </a:bodyPr>
          <a:lstStyle/>
          <a:p>
            <a:r>
              <a:rPr lang="en-US" sz="2400" dirty="0"/>
              <a:t>Although we respond to emergency repairs timeously across the sector, how will this additional repair type impact on our response timescales?  Trade personnel capacity? investigation timescales?</a:t>
            </a:r>
          </a:p>
          <a:p>
            <a:r>
              <a:rPr lang="en-US" sz="2400" dirty="0"/>
              <a:t>Capacity to react and respond.</a:t>
            </a:r>
          </a:p>
          <a:p>
            <a:r>
              <a:rPr lang="en-US" sz="2400" dirty="0"/>
              <a:t>Case management – IT systems ability to record data &amp; capacity for admin support.  Effective data recording </a:t>
            </a:r>
            <a:r>
              <a:rPr lang="en-US" sz="2400"/>
              <a:t>is key!</a:t>
            </a:r>
            <a:endParaRPr lang="en-US" sz="2400" dirty="0"/>
          </a:p>
          <a:p>
            <a:r>
              <a:rPr lang="en-US" sz="2400" dirty="0"/>
              <a:t>No Access – how do we effectively manage this</a:t>
            </a:r>
          </a:p>
          <a:p>
            <a:r>
              <a:rPr lang="en-US" sz="2400" dirty="0"/>
              <a:t>Ambulance Chasers!</a:t>
            </a:r>
          </a:p>
          <a:p>
            <a:endParaRPr lang="en-US" sz="2000" dirty="0"/>
          </a:p>
          <a:p>
            <a:pPr marL="0"/>
            <a:endParaRPr lang="en-US" sz="2000" dirty="0"/>
          </a:p>
          <a:p>
            <a:endParaRPr lang="en-US" sz="2000" dirty="0"/>
          </a:p>
        </p:txBody>
      </p:sp>
      <p:pic>
        <p:nvPicPr>
          <p:cNvPr id="6" name="Content Placeholder 5">
            <a:extLst>
              <a:ext uri="{FF2B5EF4-FFF2-40B4-BE49-F238E27FC236}">
                <a16:creationId xmlns:a16="http://schemas.microsoft.com/office/drawing/2014/main" id="{D9CAD2CD-5FC0-3AB5-E742-B52ED118B7AC}"/>
              </a:ext>
            </a:extLst>
          </p:cNvPr>
          <p:cNvPicPr>
            <a:picLocks noGrp="1" noChangeAspect="1"/>
          </p:cNvPicPr>
          <p:nvPr>
            <p:ph sz="half" idx="2"/>
          </p:nvPr>
        </p:nvPicPr>
        <p:blipFill>
          <a:blip r:embed="rId2"/>
          <a:srcRect l="37027" r="14379" b="-1"/>
          <a:stretch>
            <a:fillRect/>
          </a:stretch>
        </p:blipFill>
        <p:spPr>
          <a:xfrm>
            <a:off x="7199440" y="10"/>
            <a:ext cx="4992560" cy="6857990"/>
          </a:xfrm>
          <a:prstGeom prst="rect">
            <a:avLst/>
          </a:prstGeom>
          <a:effectLst/>
        </p:spPr>
      </p:pic>
    </p:spTree>
    <p:extLst>
      <p:ext uri="{BB962C8B-B14F-4D97-AF65-F5344CB8AC3E}">
        <p14:creationId xmlns:p14="http://schemas.microsoft.com/office/powerpoint/2010/main" val="45413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98A0D-3A95-27F8-A4E5-77BA06B757CF}"/>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Questions ??</a:t>
            </a:r>
          </a:p>
        </p:txBody>
      </p:sp>
      <p:pic>
        <p:nvPicPr>
          <p:cNvPr id="6" name="Graphic 5" descr="Question mark">
            <a:extLst>
              <a:ext uri="{FF2B5EF4-FFF2-40B4-BE49-F238E27FC236}">
                <a16:creationId xmlns:a16="http://schemas.microsoft.com/office/drawing/2014/main" id="{BABD9FD9-8E98-12CC-18B2-118D5191E1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24160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87508E127E54090275A8E99741234" ma:contentTypeVersion="20" ma:contentTypeDescription="Create a new document." ma:contentTypeScope="" ma:versionID="a7b8d21f900e3309808ecf7105824df6">
  <xsd:schema xmlns:xsd="http://www.w3.org/2001/XMLSchema" xmlns:xs="http://www.w3.org/2001/XMLSchema" xmlns:p="http://schemas.microsoft.com/office/2006/metadata/properties" xmlns:ns2="22a10e08-e3a1-42a1-9a0c-706f97be9fcd" xmlns:ns3="ad215f95-0c9d-45c1-b393-bdc01cf49ef3" targetNamespace="http://schemas.microsoft.com/office/2006/metadata/properties" ma:root="true" ma:fieldsID="f751b2fa9a487cedfb75145ee9fe82dc" ns2:_="" ns3:_="">
    <xsd:import namespace="22a10e08-e3a1-42a1-9a0c-706f97be9fcd"/>
    <xsd:import namespace="ad215f95-0c9d-45c1-b393-bdc01cf49e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ObjectDetectorVersions" minOccurs="0"/>
                <xsd:element ref="ns2:MediaLengthInSeconds" minOccurs="0"/>
                <xsd:element ref="ns3:SharedWithUsers" minOccurs="0"/>
                <xsd:element ref="ns3:SharedWithDetails" minOccurs="0"/>
                <xsd:element ref="ns3:TaxCatchAll" minOccurs="0"/>
                <xsd:element ref="ns2:MediaServiceGenerationTime" minOccurs="0"/>
                <xsd:element ref="ns2:MediaServiceEventHashCode" minOccurs="0"/>
                <xsd:element ref="ns2:lcf76f155ced4ddcb4097134ff3c332f"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a10e08-e3a1-42a1-9a0c-706f97be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bcbab75-f995-4dc4-bf9a-4d4f2177270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215f95-0c9d-45c1-b393-bdc01cf49ef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c7963f1-cc39-4f13-a569-c1db749d844a}" ma:internalName="TaxCatchAll" ma:showField="CatchAllData" ma:web="ad215f95-0c9d-45c1-b393-bdc01cf49e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215f95-0c9d-45c1-b393-bdc01cf49ef3" xsi:nil="true"/>
    <lcf76f155ced4ddcb4097134ff3c332f xmlns="22a10e08-e3a1-42a1-9a0c-706f97be9f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393731-93EC-42C8-A52F-0EF5C7828E0E}"/>
</file>

<file path=customXml/itemProps2.xml><?xml version="1.0" encoding="utf-8"?>
<ds:datastoreItem xmlns:ds="http://schemas.openxmlformats.org/officeDocument/2006/customXml" ds:itemID="{42735C4A-67CE-4AD3-B4AB-4CC75DA2B442}"/>
</file>

<file path=customXml/itemProps3.xml><?xml version="1.0" encoding="utf-8"?>
<ds:datastoreItem xmlns:ds="http://schemas.openxmlformats.org/officeDocument/2006/customXml" ds:itemID="{FA7157AF-1332-49C6-A5D1-ABB2F2DBEFD4}"/>
</file>

<file path=docProps/app.xml><?xml version="1.0" encoding="utf-8"?>
<Properties xmlns="http://schemas.openxmlformats.org/officeDocument/2006/extended-properties" xmlns:vt="http://schemas.openxmlformats.org/officeDocument/2006/docPropsVTypes">
  <TotalTime>54</TotalTime>
  <Words>333</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Calibri</vt:lpstr>
      <vt:lpstr>Office Theme</vt:lpstr>
      <vt:lpstr>Guidance Requirements</vt:lpstr>
      <vt:lpstr>Considerations</vt:lpstr>
      <vt:lpstr>Known Risk Areas for Consideration</vt:lpstr>
      <vt:lpstr>Discussion points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Egan, Sharon</dc:creator>
  <cp:lastModifiedBy>Egan, Sharon</cp:lastModifiedBy>
  <cp:revision>2</cp:revision>
  <dcterms:created xsi:type="dcterms:W3CDTF">2026-01-16T14:39:48Z</dcterms:created>
  <dcterms:modified xsi:type="dcterms:W3CDTF">2026-01-16T15:34:24Z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0x01010096487508E127E54090275A8E99741234</vt:lpwstr>
  </property>
</Properties>
</file>