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3" r:id="rId2"/>
    <p:sldId id="284" r:id="rId3"/>
    <p:sldId id="298" r:id="rId4"/>
    <p:sldId id="293" r:id="rId5"/>
    <p:sldId id="309" r:id="rId6"/>
    <p:sldId id="308" r:id="rId7"/>
    <p:sldId id="307" r:id="rId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239" autoAdjust="0"/>
  </p:normalViewPr>
  <p:slideViewPr>
    <p:cSldViewPr>
      <p:cViewPr>
        <p:scale>
          <a:sx n="110" d="100"/>
          <a:sy n="110" d="100"/>
        </p:scale>
        <p:origin x="92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6959A9F-764E-4F56-81D5-BDB2F46C90B9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C96A06-4774-4665-BF9D-27AEA5EA2C1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5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50" indent="-1811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DB0E80-8E2F-4EF0-8C50-0B0DBFF713D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6302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35AB1-4178-4849-85FF-20C823DBA9D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583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96A06-4774-4665-BF9D-27AEA5EA2C15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225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97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036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17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19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21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25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63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57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34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299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68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E36EF-5903-4BCA-92BB-8473C04923D1}" type="datetimeFigureOut">
              <a:rPr lang="en-GB" smtClean="0"/>
              <a:t>11/08/2026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9B15C-1F88-4A3E-9961-490A6AE2ED9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429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26266-9894-16E6-3D12-DA2A70FB7E5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341438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 dirty="0">
                <a:solidFill>
                  <a:srgbClr val="0000F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Classification: OFFICIAL</a:t>
            </a:r>
          </a:p>
        </p:txBody>
      </p:sp>
    </p:spTree>
    <p:extLst>
      <p:ext uri="{BB962C8B-B14F-4D97-AF65-F5344CB8AC3E}">
        <p14:creationId xmlns:p14="http://schemas.microsoft.com/office/powerpoint/2010/main" val="377869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ntranet.argyll-bute.gov.uk/sites/default/files/colourlogo_0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ouglas.whyte@Argyll-bute.gov.uk" TargetMode="External"/><Relationship Id="rId2" Type="http://schemas.openxmlformats.org/officeDocument/2006/relationships/hyperlink" Target="mailto:Doug.moyes@acha.co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488832" cy="100811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Argyll Community Housing Association and Argyll and Bute Council in Partnership</a:t>
            </a:r>
            <a:br>
              <a:rPr lang="en-GB" dirty="0"/>
            </a:br>
            <a:r>
              <a:rPr lang="en-GB" sz="2200" dirty="0"/>
              <a:t>13/08/2026</a:t>
            </a:r>
            <a:br>
              <a:rPr lang="en-GB" sz="2200" dirty="0"/>
            </a:br>
            <a:r>
              <a:rPr lang="en-GB" sz="2200" dirty="0"/>
              <a:t>Doug Moyes and Douglas Whyte</a:t>
            </a:r>
            <a:br>
              <a:rPr lang="en-GB" sz="2200" dirty="0"/>
            </a:br>
            <a:endParaRPr lang="en-GB" sz="2200" dirty="0"/>
          </a:p>
        </p:txBody>
      </p:sp>
      <p:pic>
        <p:nvPicPr>
          <p:cNvPr id="3" name="Picture 2">
            <a:hlinkClick r:id="rId2" tgtFrame="_blank"/>
            <a:extLst>
              <a:ext uri="{FF2B5EF4-FFF2-40B4-BE49-F238E27FC236}">
                <a16:creationId xmlns:a16="http://schemas.microsoft.com/office/drawing/2014/main" id="{8D792746-26B9-7956-73E8-2DB850910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663"/>
            <a:ext cx="1250950" cy="1080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rgyll Community Housing Association">
            <a:extLst>
              <a:ext uri="{FF2B5EF4-FFF2-40B4-BE49-F238E27FC236}">
                <a16:creationId xmlns:a16="http://schemas.microsoft.com/office/drawing/2014/main" id="{F4766AD9-B11A-3CA4-0515-832FB0210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826"/>
            <a:ext cx="3234055" cy="107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55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CC9F1C-DB4C-090E-E4B7-41D8C15B0544}"/>
              </a:ext>
            </a:extLst>
          </p:cNvPr>
          <p:cNvSpPr txBox="1"/>
          <p:nvPr/>
        </p:nvSpPr>
        <p:spPr>
          <a:xfrm>
            <a:off x="0" y="1"/>
            <a:ext cx="9144000" cy="21470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202406" algn="ctr">
              <a:spcAft>
                <a:spcPts val="450"/>
              </a:spcAft>
            </a:pP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The Housing Market in Argyll and Bute</a:t>
            </a:r>
            <a:endParaRPr lang="en-GB" sz="2400" b="1" spc="-113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3A6EF8-DF7D-C2AA-5039-044FBE1AA94D}"/>
              </a:ext>
            </a:extLst>
          </p:cNvPr>
          <p:cNvSpPr txBox="1"/>
          <p:nvPr/>
        </p:nvSpPr>
        <p:spPr>
          <a:xfrm>
            <a:off x="275777" y="3096866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675"/>
              </a:spcAft>
            </a:pPr>
            <a:r>
              <a:rPr lang="en-GB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3,290</a:t>
            </a:r>
            <a:endParaRPr lang="en-GB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people on housing waiting lists in 2023 (up 8% on 2022). Argyll &amp; Bute has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5% less social housing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than average</a:t>
            </a:r>
            <a:endParaRPr lang="en-GB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32267-FFB0-4E00-69B8-325C12519B0F}"/>
              </a:ext>
            </a:extLst>
          </p:cNvPr>
          <p:cNvSpPr txBox="1"/>
          <p:nvPr/>
        </p:nvSpPr>
        <p:spPr>
          <a:xfrm>
            <a:off x="4640021" y="3095563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900"/>
              </a:spcAft>
            </a:pP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£206k</a:t>
            </a: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average housing price in 2022. This is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7 times 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average income levels in Argyll &amp; Bute</a:t>
            </a:r>
            <a:endParaRPr lang="en-GB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F2611-69C1-734C-F1AD-C85AF3F3A8BD}"/>
              </a:ext>
            </a:extLst>
          </p:cNvPr>
          <p:cNvSpPr txBox="1"/>
          <p:nvPr/>
        </p:nvSpPr>
        <p:spPr>
          <a:xfrm>
            <a:off x="6837287" y="3089928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900"/>
              </a:spcAft>
            </a:pPr>
            <a:r>
              <a:rPr lang="en-GB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of all homes in Argyll &amp; Bute are either second homes (6%) or empty (4%) </a:t>
            </a:r>
            <a:endParaRPr lang="en-GB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2A5895-CAD6-7165-DBD7-DDDB566A911C}"/>
              </a:ext>
            </a:extLst>
          </p:cNvPr>
          <p:cNvSpPr txBox="1"/>
          <p:nvPr/>
        </p:nvSpPr>
        <p:spPr>
          <a:xfrm>
            <a:off x="275167" y="4534535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900"/>
              </a:spcAft>
            </a:pP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43%</a:t>
            </a:r>
            <a:endParaRPr lang="en-GB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of property sales are made to households living out with Argyll and Bute </a:t>
            </a:r>
            <a:endParaRPr lang="en-GB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1DD2D-5BB1-4CE1-A733-D48CE67349CA}"/>
              </a:ext>
            </a:extLst>
          </p:cNvPr>
          <p:cNvSpPr txBox="1"/>
          <p:nvPr/>
        </p:nvSpPr>
        <p:spPr>
          <a:xfrm>
            <a:off x="2457593" y="4534535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 131</a:t>
            </a:r>
          </a:p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private housing completions outside Helensburgh in the last 5 years on sites of 5+ units</a:t>
            </a:r>
          </a:p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 17% of the expected rate (780)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33593-B9B1-7768-50BC-06D3501C4FAE}"/>
              </a:ext>
            </a:extLst>
          </p:cNvPr>
          <p:cNvSpPr txBox="1"/>
          <p:nvPr/>
        </p:nvSpPr>
        <p:spPr>
          <a:xfrm>
            <a:off x="4640021" y="4546037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900"/>
              </a:spcAft>
            </a:pPr>
            <a:r>
              <a:rPr lang="en-GB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22% </a:t>
            </a: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increase in 2022 construction costs 2022 (BICS) with island costs significantly higher</a:t>
            </a:r>
          </a:p>
          <a:p>
            <a:pPr algn="ctr">
              <a:lnSpc>
                <a:spcPct val="90000"/>
              </a:lnSpc>
            </a:pPr>
            <a:endParaRPr lang="en-GB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EA1A58-D424-C0F7-B962-12665C58378E}"/>
              </a:ext>
            </a:extLst>
          </p:cNvPr>
          <p:cNvSpPr txBox="1"/>
          <p:nvPr/>
        </p:nvSpPr>
        <p:spPr>
          <a:xfrm>
            <a:off x="2458632" y="3086617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28%</a:t>
            </a:r>
            <a:r>
              <a:rPr lang="en-GB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Increase in the number of households presenting as homeless in Argyll &amp; Bute, in total 511 households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DD5F36-954D-0E8F-32DE-E50469B5B81E}"/>
              </a:ext>
            </a:extLst>
          </p:cNvPr>
          <p:cNvSpPr txBox="1"/>
          <p:nvPr/>
        </p:nvSpPr>
        <p:spPr>
          <a:xfrm>
            <a:off x="6837287" y="4534535"/>
            <a:ext cx="2031546" cy="1314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GB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  <a:p>
            <a:pPr algn="ctr">
              <a:lnSpc>
                <a:spcPct val="90000"/>
              </a:lnSpc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of employers who responded to the workforce housing survey said a shortage of housing was a barrier to recruiting or retaining staff</a:t>
            </a:r>
          </a:p>
        </p:txBody>
      </p:sp>
      <p:pic>
        <p:nvPicPr>
          <p:cNvPr id="15" name="Graphic 14" descr="Business Growth outline">
            <a:extLst>
              <a:ext uri="{FF2B5EF4-FFF2-40B4-BE49-F238E27FC236}">
                <a16:creationId xmlns:a16="http://schemas.microsoft.com/office/drawing/2014/main" id="{F7911C8C-9DE7-1162-850D-AC1860535F8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942" y="2922005"/>
            <a:ext cx="685800" cy="685800"/>
          </a:xfrm>
          <a:prstGeom prst="rect">
            <a:avLst/>
          </a:prstGeom>
        </p:spPr>
      </p:pic>
      <p:pic>
        <p:nvPicPr>
          <p:cNvPr id="16" name="Graphic 15" descr="Mortgage outline">
            <a:extLst>
              <a:ext uri="{FF2B5EF4-FFF2-40B4-BE49-F238E27FC236}">
                <a16:creationId xmlns:a16="http://schemas.microsoft.com/office/drawing/2014/main" id="{062A34CB-89F8-546E-7267-59DF67A7157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5845" y="4414234"/>
            <a:ext cx="685800" cy="685800"/>
          </a:xfrm>
          <a:prstGeom prst="rect">
            <a:avLst/>
          </a:prstGeom>
        </p:spPr>
      </p:pic>
      <p:pic>
        <p:nvPicPr>
          <p:cNvPr id="17" name="Graphic 16" descr="For Sale outline">
            <a:extLst>
              <a:ext uri="{FF2B5EF4-FFF2-40B4-BE49-F238E27FC236}">
                <a16:creationId xmlns:a16="http://schemas.microsoft.com/office/drawing/2014/main" id="{DAA81FE7-C28C-AD2A-FB88-2BDF71DE7EE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8576" y="2955603"/>
            <a:ext cx="685800" cy="6858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1528B55-B7BD-2FD1-99C2-F709E50E1BEE}"/>
              </a:ext>
            </a:extLst>
          </p:cNvPr>
          <p:cNvGrpSpPr/>
          <p:nvPr/>
        </p:nvGrpSpPr>
        <p:grpSpPr>
          <a:xfrm>
            <a:off x="209008" y="2216154"/>
            <a:ext cx="8659826" cy="775855"/>
            <a:chOff x="278676" y="1811872"/>
            <a:chExt cx="11546435" cy="10344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F76F08-AD7D-28F0-FD2A-0172CD32DCB7}"/>
                </a:ext>
              </a:extLst>
            </p:cNvPr>
            <p:cNvSpPr/>
            <p:nvPr/>
          </p:nvSpPr>
          <p:spPr>
            <a:xfrm>
              <a:off x="1079864" y="1970660"/>
              <a:ext cx="10745247" cy="780223"/>
            </a:xfrm>
            <a:prstGeom prst="rect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anchor="ctr" anchorCtr="0">
              <a:noAutofit/>
            </a:bodyPr>
            <a:lstStyle/>
            <a:p>
              <a:pPr marL="203597">
                <a:lnSpc>
                  <a:spcPct val="90000"/>
                </a:lnSpc>
                <a:spcAft>
                  <a:spcPts val="225"/>
                </a:spcAft>
                <a:defRPr/>
              </a:pPr>
              <a:r>
                <a:rPr lang="en-GB" sz="1350" dirty="0">
                  <a:latin typeface="Arial" panose="020B0604020202020204" pitchFamily="34" charset="0"/>
                  <a:ea typeface="Calibri" panose="020F0502020204030204" pitchFamily="34" charset="0"/>
                </a:rPr>
                <a:t>The Housing Emergency in Argyll &amp; Bute is driven by a complex range of issues with the scale of housing shortage and housing system pressure evident in the following statistics:</a:t>
              </a:r>
              <a:endPara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806F00F0-7949-6407-5031-B7A80C4E9C10}"/>
                </a:ext>
              </a:extLst>
            </p:cNvPr>
            <p:cNvSpPr/>
            <p:nvPr/>
          </p:nvSpPr>
          <p:spPr>
            <a:xfrm>
              <a:off x="278676" y="1811872"/>
              <a:ext cx="1092597" cy="1034473"/>
            </a:xfrm>
            <a:prstGeom prst="flowChartConnector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Graphic 17" descr="Siren outline">
              <a:extLst>
                <a:ext uri="{FF2B5EF4-FFF2-40B4-BE49-F238E27FC236}">
                  <a16:creationId xmlns:a16="http://schemas.microsoft.com/office/drawing/2014/main" id="{9F6FE442-C99F-E322-CF0D-891FF2C226CB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7774" y="1836483"/>
              <a:ext cx="914400" cy="914400"/>
            </a:xfrm>
            <a:prstGeom prst="rect">
              <a:avLst/>
            </a:prstGeom>
          </p:spPr>
        </p:pic>
      </p:grpSp>
      <p:pic>
        <p:nvPicPr>
          <p:cNvPr id="19" name="Graphic 18" descr="Building Brick Wall outline">
            <a:extLst>
              <a:ext uri="{FF2B5EF4-FFF2-40B4-BE49-F238E27FC236}">
                <a16:creationId xmlns:a16="http://schemas.microsoft.com/office/drawing/2014/main" id="{A9AD51F2-F30C-48CE-D627-524A15AAD88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4278" y="4344298"/>
            <a:ext cx="685800" cy="685800"/>
          </a:xfrm>
          <a:prstGeom prst="rect">
            <a:avLst/>
          </a:prstGeom>
        </p:spPr>
      </p:pic>
      <p:pic>
        <p:nvPicPr>
          <p:cNvPr id="20" name="Graphic 19" descr="Construction worker male outline">
            <a:extLst>
              <a:ext uri="{FF2B5EF4-FFF2-40B4-BE49-F238E27FC236}">
                <a16:creationId xmlns:a16="http://schemas.microsoft.com/office/drawing/2014/main" id="{71457151-4AE6-51FB-AD68-B463B85D2DB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2276" y="4371957"/>
            <a:ext cx="685800" cy="685800"/>
          </a:xfrm>
          <a:prstGeom prst="rect">
            <a:avLst/>
          </a:prstGeom>
        </p:spPr>
      </p:pic>
      <p:pic>
        <p:nvPicPr>
          <p:cNvPr id="21" name="Graphic 20" descr="Group brainstorm outline">
            <a:extLst>
              <a:ext uri="{FF2B5EF4-FFF2-40B4-BE49-F238E27FC236}">
                <a16:creationId xmlns:a16="http://schemas.microsoft.com/office/drawing/2014/main" id="{BFAD882F-F976-A54F-FABC-9A5784D96BA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47688" y="4360457"/>
            <a:ext cx="685800" cy="685800"/>
          </a:xfrm>
          <a:prstGeom prst="rect">
            <a:avLst/>
          </a:prstGeom>
        </p:spPr>
      </p:pic>
      <p:pic>
        <p:nvPicPr>
          <p:cNvPr id="23" name="Graphic 22" descr="Coins outline">
            <a:extLst>
              <a:ext uri="{FF2B5EF4-FFF2-40B4-BE49-F238E27FC236}">
                <a16:creationId xmlns:a16="http://schemas.microsoft.com/office/drawing/2014/main" id="{60D538BD-9B5D-DC29-1C1C-559BB2B0C59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51308" y="2998387"/>
            <a:ext cx="685800" cy="685800"/>
          </a:xfrm>
          <a:prstGeom prst="rect">
            <a:avLst/>
          </a:prstGeom>
        </p:spPr>
      </p:pic>
      <p:pic>
        <p:nvPicPr>
          <p:cNvPr id="25" name="Graphic 24" descr="Boardroom outline">
            <a:extLst>
              <a:ext uri="{FF2B5EF4-FFF2-40B4-BE49-F238E27FC236}">
                <a16:creationId xmlns:a16="http://schemas.microsoft.com/office/drawing/2014/main" id="{BC52EAB1-0BC6-ACB4-AD7E-1FF70E08004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36943" y="2867041"/>
            <a:ext cx="753135" cy="75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9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83"/>
    </mc:Choice>
    <mc:Fallback xmlns="">
      <p:transition spd="slow" advTm="818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colourful waterfront shops and cafes of Oban, with tourists enjoying a summer day. Showing local landmarks of the Distillery and the McCaig Tower. Oban, Scotland, UK - 29 July 2015: The colourful waterfront shops and cafes of Oban, with tourists enjoying a summer day. Showing local landmarks of the Distillery and the McCaig Tower. Shopping Stock Photo">
            <a:extLst>
              <a:ext uri="{FF2B5EF4-FFF2-40B4-BE49-F238E27FC236}">
                <a16:creationId xmlns:a16="http://schemas.microsoft.com/office/drawing/2014/main" id="{7CAC6776-135F-D51E-05EA-799DB81D5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772279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C6D3A6-74DD-AEEA-916C-09E55A0B02FA}"/>
              </a:ext>
            </a:extLst>
          </p:cNvPr>
          <p:cNvSpPr txBox="1"/>
          <p:nvPr/>
        </p:nvSpPr>
        <p:spPr>
          <a:xfrm>
            <a:off x="4301159" y="857251"/>
            <a:ext cx="4842841" cy="51434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202406">
              <a:spcAft>
                <a:spcPts val="900"/>
              </a:spcAft>
            </a:pPr>
            <a:r>
              <a:rPr lang="en-GB" sz="2400" b="1" spc="-113" dirty="0">
                <a:latin typeface="Arial"/>
              </a:rPr>
              <a:t>Affordable Homes: Key Issues 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There are c. 8,800 units of social housing, 18% of all stock which 5% lower than Scotland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Social rented stock has increased by just 3%                (262 units) over last 5 years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Total vacancies in social housing have reduced by 20% since before the pandemic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There is 6 applicants for every available social let in Argyll &amp; Bute (10:1 in Coll &amp; Tiree)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In 2022/23, homeless applications were up by 28% on 2021/22, at 511 applications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Whilst the SHIP programmes the delivery of 1,000 affordable housing units between 2023-28, there has been 3 consecutive years of underspend in the programme</a:t>
            </a:r>
          </a:p>
          <a:p>
            <a:pPr marL="402431" indent="-201216">
              <a:lnSpc>
                <a:spcPct val="90000"/>
              </a:lnSpc>
              <a:spcAft>
                <a:spcPts val="675"/>
              </a:spcAft>
              <a:buFont typeface="Arial" panose="020B0604020202020204" pitchFamily="34" charset="0"/>
              <a:buChar char="•"/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Home Argyll identifies significant demand for intermediate housing with limited delivery in the SHIP</a:t>
            </a:r>
            <a:endParaRPr lang="en-GB" sz="3000" b="1" spc="-113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01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en-GB" dirty="0"/>
              <a:t>Community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October 2023 – 2 surveys launched</a:t>
            </a:r>
          </a:p>
          <a:p>
            <a:r>
              <a:rPr lang="en-GB" sz="2400" dirty="0"/>
              <a:t>688 responses to the community survey</a:t>
            </a:r>
          </a:p>
          <a:p>
            <a:r>
              <a:rPr lang="en-GB" sz="2400" dirty="0"/>
              <a:t>72 responses to the workforce survey</a:t>
            </a:r>
          </a:p>
          <a:p>
            <a:pPr marL="0" indent="0" algn="ctr">
              <a:buNone/>
            </a:pPr>
            <a:r>
              <a:rPr lang="en-GB" sz="2400" b="1" dirty="0"/>
              <a:t>92% of respondents felt that their communities were negatively impacted by the housing shortage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7" name="Picture 6" descr="Argyll Community Housing Association">
            <a:extLst>
              <a:ext uri="{FF2B5EF4-FFF2-40B4-BE49-F238E27FC236}">
                <a16:creationId xmlns:a16="http://schemas.microsoft.com/office/drawing/2014/main" id="{DCB9BD73-F58E-0E00-1243-0BE7CE126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0938"/>
            <a:ext cx="1944215" cy="79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63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503A3-9225-1E19-05DB-6300F611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Housing Emergency Metrics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299EBE2-9531-ECB3-A9C6-5AD3AB7EA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521657"/>
              </p:ext>
            </p:extLst>
          </p:nvPr>
        </p:nvGraphicFramePr>
        <p:xfrm>
          <a:off x="2568944" y="1124744"/>
          <a:ext cx="4019279" cy="4683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2958">
                  <a:extLst>
                    <a:ext uri="{9D8B030D-6E8A-4147-A177-3AD203B41FA5}">
                      <a16:colId xmlns:a16="http://schemas.microsoft.com/office/drawing/2014/main" val="1152271110"/>
                    </a:ext>
                  </a:extLst>
                </a:gridCol>
                <a:gridCol w="885694">
                  <a:extLst>
                    <a:ext uri="{9D8B030D-6E8A-4147-A177-3AD203B41FA5}">
                      <a16:colId xmlns:a16="http://schemas.microsoft.com/office/drawing/2014/main" val="700623268"/>
                    </a:ext>
                  </a:extLst>
                </a:gridCol>
                <a:gridCol w="886175">
                  <a:extLst>
                    <a:ext uri="{9D8B030D-6E8A-4147-A177-3AD203B41FA5}">
                      <a16:colId xmlns:a16="http://schemas.microsoft.com/office/drawing/2014/main" val="2341012462"/>
                    </a:ext>
                  </a:extLst>
                </a:gridCol>
                <a:gridCol w="954452">
                  <a:extLst>
                    <a:ext uri="{9D8B030D-6E8A-4147-A177-3AD203B41FA5}">
                      <a16:colId xmlns:a16="http://schemas.microsoft.com/office/drawing/2014/main" val="3942490347"/>
                    </a:ext>
                  </a:extLst>
                </a:gridCol>
              </a:tblGrid>
              <a:tr h="132323">
                <a:tc gridSpan="4"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HOUSING EMERGENCY - METRICS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75301"/>
                  </a:ext>
                </a:extLst>
              </a:tr>
              <a:tr h="132323">
                <a:tc gridSpan="4"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Year (as of 1</a:t>
                      </a:r>
                      <a:r>
                        <a:rPr lang="en-GB" sz="800" baseline="30000" dirty="0">
                          <a:effectLst/>
                        </a:rPr>
                        <a:t>st</a:t>
                      </a:r>
                      <a:r>
                        <a:rPr lang="en-GB" sz="800" dirty="0">
                          <a:effectLst/>
                        </a:rPr>
                        <a:t> April)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546636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Measures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Baseline 2022/23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2023/24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2024/25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4088701641"/>
                  </a:ext>
                </a:extLst>
              </a:tr>
              <a:tr h="502629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Housing Completions – All Tenures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340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(180 Affordable)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144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(70 Affordable)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78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(44 Affordable)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416666825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Residential Dwellings Granted Planning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289 units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536 units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531 units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3467384274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Resource Planning Allocation (RPA)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buNone/>
                      </a:pPr>
                      <a:r>
                        <a:rPr lang="en-US" sz="800" dirty="0">
                          <a:effectLst/>
                        </a:rPr>
                        <a:t>£18.31m</a:t>
                      </a:r>
                      <a:endParaRPr lang="en-GB" sz="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£18.264m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£14m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3574381033"/>
                  </a:ext>
                </a:extLst>
              </a:tr>
              <a:tr h="410975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Resource Planning Allocation (RPA) spend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£6.173m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£8.157m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£10.693m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3208520063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Strategic Housing Fund (SHF) spend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£1.574m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£1.057m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£1.184m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1463980661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Number of Homeless Applications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512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492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459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1874462725"/>
                  </a:ext>
                </a:extLst>
              </a:tr>
              <a:tr h="550301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Number of Households on HOMEArgyll register (social housing)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3,289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3,209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3,117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179677365"/>
                  </a:ext>
                </a:extLst>
              </a:tr>
              <a:tr h="502629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House Price Affordability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5.45 x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Median income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5x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Median income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5x</a:t>
                      </a:r>
                    </a:p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Median income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2220410696"/>
                  </a:ext>
                </a:extLst>
              </a:tr>
              <a:tr h="410975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Total Number of Short Term Let Licence (STL) Applications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n/a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3,031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2,949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2852729424"/>
                  </a:ext>
                </a:extLst>
              </a:tr>
              <a:tr h="27165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Number of Second Homes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2,874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2,811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2,605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2021698092"/>
                  </a:ext>
                </a:extLst>
              </a:tr>
              <a:tr h="410975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Number of Empty Homes (incl exempt &amp; empty)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1,135 + 809 exempt = 1,944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1,451 + 913 exempt = 2,364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dirty="0">
                          <a:effectLst/>
                        </a:rPr>
                        <a:t>2,205 +910 exempt = 3,115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0" marR="51760" marT="0" marB="0" anchor="ctr"/>
                </a:tc>
                <a:extLst>
                  <a:ext uri="{0D108BD9-81ED-4DB2-BD59-A6C34878D82A}">
                    <a16:rowId xmlns:a16="http://schemas.microsoft.com/office/drawing/2014/main" val="444751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49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4FAE23-529F-8093-0360-7BBDB9BD4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4638"/>
            <a:ext cx="2314600" cy="99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6A037E-EB7F-244F-D811-22FCAE49F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53" y="1700808"/>
            <a:ext cx="6875694" cy="2963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rgyll Community Housing Association">
            <a:extLst>
              <a:ext uri="{FF2B5EF4-FFF2-40B4-BE49-F238E27FC236}">
                <a16:creationId xmlns:a16="http://schemas.microsoft.com/office/drawing/2014/main" id="{F442DB3A-1F87-74F2-B2BC-970C4D171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0938"/>
            <a:ext cx="1944215" cy="79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223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2800" dirty="0"/>
              <a:t>Thank you</a:t>
            </a:r>
          </a:p>
          <a:p>
            <a:pPr marL="0" indent="0" algn="ctr">
              <a:buNone/>
            </a:pPr>
            <a:r>
              <a:rPr lang="en-GB" sz="2800" dirty="0"/>
              <a:t>Any Questions?</a:t>
            </a:r>
          </a:p>
          <a:p>
            <a:pPr marL="0" indent="0" algn="ctr">
              <a:buNone/>
            </a:pPr>
            <a:r>
              <a:rPr lang="en-GB" sz="2800" dirty="0">
                <a:hlinkClick r:id="rId2"/>
              </a:rPr>
              <a:t>Doug.moyes@acha.co.uk</a:t>
            </a:r>
            <a:r>
              <a:rPr lang="en-GB" sz="2800" dirty="0"/>
              <a:t> </a:t>
            </a:r>
          </a:p>
          <a:p>
            <a:pPr marL="0" indent="0" algn="ctr">
              <a:buNone/>
            </a:pPr>
            <a:r>
              <a:rPr lang="en-GB" dirty="0">
                <a:hlinkClick r:id="rId3"/>
              </a:rPr>
              <a:t>Douglas.whyte@Argyll-bute.gov.uk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5" name="Picture 4" descr="Argyll Community Housing Association">
            <a:extLst>
              <a:ext uri="{FF2B5EF4-FFF2-40B4-BE49-F238E27FC236}">
                <a16:creationId xmlns:a16="http://schemas.microsoft.com/office/drawing/2014/main" id="{75A3415E-0A69-B42D-4C12-6ACFCAAA5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1944215" cy="79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200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87508E127E54090275A8E99741234" ma:contentTypeVersion="20" ma:contentTypeDescription="Create a new document." ma:contentTypeScope="" ma:versionID="a7b8d21f900e3309808ecf7105824df6">
  <xsd:schema xmlns:xsd="http://www.w3.org/2001/XMLSchema" xmlns:xs="http://www.w3.org/2001/XMLSchema" xmlns:p="http://schemas.microsoft.com/office/2006/metadata/properties" xmlns:ns2="22a10e08-e3a1-42a1-9a0c-706f97be9fcd" xmlns:ns3="ad215f95-0c9d-45c1-b393-bdc01cf49ef3" targetNamespace="http://schemas.microsoft.com/office/2006/metadata/properties" ma:root="true" ma:fieldsID="f751b2fa9a487cedfb75145ee9fe82dc" ns2:_="" ns3:_="">
    <xsd:import namespace="22a10e08-e3a1-42a1-9a0c-706f97be9fcd"/>
    <xsd:import namespace="ad215f95-0c9d-45c1-b393-bdc01cf49e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10e08-e3a1-42a1-9a0c-706f97be9f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bcbab75-f995-4dc4-bf9a-4d4f217727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15f95-0c9d-45c1-b393-bdc01cf49ef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ec7963f1-cc39-4f13-a569-c1db749d844a}" ma:internalName="TaxCatchAll" ma:showField="CatchAllData" ma:web="ad215f95-0c9d-45c1-b393-bdc01cf49e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15f95-0c9d-45c1-b393-bdc01cf49ef3" xsi:nil="true"/>
    <lcf76f155ced4ddcb4097134ff3c332f xmlns="22a10e08-e3a1-42a1-9a0c-706f97be9fc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E1ED60-F1E5-4C78-A1A6-0E2F398C684D}"/>
</file>

<file path=customXml/itemProps2.xml><?xml version="1.0" encoding="utf-8"?>
<ds:datastoreItem xmlns:ds="http://schemas.openxmlformats.org/officeDocument/2006/customXml" ds:itemID="{CC372731-7942-4B39-972A-377879CCD4CC}"/>
</file>

<file path=customXml/itemProps3.xml><?xml version="1.0" encoding="utf-8"?>
<ds:datastoreItem xmlns:ds="http://schemas.openxmlformats.org/officeDocument/2006/customXml" ds:itemID="{4D446074-A83F-4802-9E56-2AA47A30BD45}"/>
</file>

<file path=docProps/app.xml><?xml version="1.0" encoding="utf-8"?>
<Properties xmlns="http://schemas.openxmlformats.org/officeDocument/2006/extended-properties" xmlns:vt="http://schemas.openxmlformats.org/officeDocument/2006/docPropsVTypes">
  <TotalTime>5887</TotalTime>
  <Words>603</Words>
  <Application>Microsoft Office PowerPoint</Application>
  <PresentationFormat>On-screen Show (4:3)</PresentationFormat>
  <Paragraphs>97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        Argyll Community Housing Association and Argyll and Bute Council in Partnership 13/08/2026 Doug Moyes and Douglas Whyte </vt:lpstr>
      <vt:lpstr>PowerPoint Presentation</vt:lpstr>
      <vt:lpstr>PowerPoint Presentation</vt:lpstr>
      <vt:lpstr>Community View</vt:lpstr>
      <vt:lpstr>Housing Emergency Metrics</vt:lpstr>
      <vt:lpstr>PowerPoint Presentation</vt:lpstr>
      <vt:lpstr>PowerPoint Presentation</vt:lpstr>
    </vt:vector>
  </TitlesOfParts>
  <Company>Argyll and Bute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ISLAND CONNECTIONS SUSTAIBABLE HOUSING SOLUTIONS</dc:title>
  <dc:creator>Morven MacIntyre</dc:creator>
  <cp:lastModifiedBy>Whyte, Douglas</cp:lastModifiedBy>
  <cp:revision>231</cp:revision>
  <cp:lastPrinted>2016-10-12T13:15:27Z</cp:lastPrinted>
  <dcterms:created xsi:type="dcterms:W3CDTF">2016-10-07T12:36:18Z</dcterms:created>
  <dcterms:modified xsi:type="dcterms:W3CDTF">2026-08-11T15:08:46Z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73be490-3b68-4c2d-a5fc-d62b22a31ada_Enabled">
    <vt:lpwstr>true</vt:lpwstr>
  </property>
  <property fmtid="{D5CDD505-2E9C-101B-9397-08002B2CF9AE}" pid="3" name="MSIP_Label_173be490-3b68-4c2d-a5fc-d62b22a31ada_SetDate">
    <vt:lpwstr>2025-09-04T08:18:16Z</vt:lpwstr>
  </property>
  <property fmtid="{D5CDD505-2E9C-101B-9397-08002B2CF9AE}" pid="4" name="MSIP_Label_173be490-3b68-4c2d-a5fc-d62b22a31ada_Method">
    <vt:lpwstr>Standard</vt:lpwstr>
  </property>
  <property fmtid="{D5CDD505-2E9C-101B-9397-08002B2CF9AE}" pid="5" name="MSIP_Label_173be490-3b68-4c2d-a5fc-d62b22a31ada_Name">
    <vt:lpwstr>Email Classification - OFFICIAL</vt:lpwstr>
  </property>
  <property fmtid="{D5CDD505-2E9C-101B-9397-08002B2CF9AE}" pid="6" name="MSIP_Label_173be490-3b68-4c2d-a5fc-d62b22a31ada_SiteId">
    <vt:lpwstr>8a444059-4d8c-4970-b42c-299f9c3910e0</vt:lpwstr>
  </property>
  <property fmtid="{D5CDD505-2E9C-101B-9397-08002B2CF9AE}" pid="7" name="MSIP_Label_173be490-3b68-4c2d-a5fc-d62b22a31ada_ActionId">
    <vt:lpwstr>99ab1798-7511-4829-8a35-bb60d08c12ad</vt:lpwstr>
  </property>
  <property fmtid="{D5CDD505-2E9C-101B-9397-08002B2CF9AE}" pid="8" name="MSIP_Label_173be490-3b68-4c2d-a5fc-d62b22a31ada_ContentBits">
    <vt:lpwstr>1</vt:lpwstr>
  </property>
  <property fmtid="{D5CDD505-2E9C-101B-9397-08002B2CF9AE}" pid="9" name="MSIP_Label_173be490-3b68-4c2d-a5fc-d62b22a31ada_Tag">
    <vt:lpwstr>10, 3, 0, 1</vt:lpwstr>
  </property>
  <property fmtid="{D5CDD505-2E9C-101B-9397-08002B2CF9AE}" pid="10" name="ClassificationContentMarkingHeaderLocations">
    <vt:lpwstr>Office Theme:9</vt:lpwstr>
  </property>
  <property fmtid="{D5CDD505-2E9C-101B-9397-08002B2CF9AE}" pid="11" name="ClassificationContentMarkingHeaderText">
    <vt:lpwstr>Classification: OFFICIAL</vt:lpwstr>
  </property>
  <property fmtid="{D5CDD505-2E9C-101B-9397-08002B2CF9AE}" pid="12" name="ContentTypeId">
    <vt:lpwstr>0x01010096487508E127E54090275A8E99741234</vt:lpwstr>
  </property>
</Properties>
</file>