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56" d="100"/>
          <a:sy n="56" d="100"/>
        </p:scale>
        <p:origin x="100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18" Type="http://schemas.openxmlformats.org/officeDocument/2006/relationships/customXml" Target="../customXml/item3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5728B-731E-4EDC-9940-225828F58132}" type="datetimeFigureOut">
              <a:rPr lang="en-GB" smtClean="0"/>
              <a:t>03/08/2026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89C7E-2CEF-4DFF-BE41-108746AC99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0742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5728B-731E-4EDC-9940-225828F58132}" type="datetimeFigureOut">
              <a:rPr lang="en-GB" smtClean="0"/>
              <a:t>03/08/2026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89C7E-2CEF-4DFF-BE41-108746AC99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43450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5728B-731E-4EDC-9940-225828F58132}" type="datetimeFigureOut">
              <a:rPr lang="en-GB" smtClean="0"/>
              <a:t>03/08/2026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89C7E-2CEF-4DFF-BE41-108746AC99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17278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5728B-731E-4EDC-9940-225828F58132}" type="datetimeFigureOut">
              <a:rPr lang="en-GB" smtClean="0"/>
              <a:t>03/08/2026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89C7E-2CEF-4DFF-BE41-108746AC99CE}" type="slidenum">
              <a:rPr lang="en-GB" smtClean="0"/>
              <a:t>‹#›</a:t>
            </a:fld>
            <a:endParaRPr lang="en-GB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280826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5728B-731E-4EDC-9940-225828F58132}" type="datetimeFigureOut">
              <a:rPr lang="en-GB" smtClean="0"/>
              <a:t>03/08/2026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89C7E-2CEF-4DFF-BE41-108746AC99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12925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5728B-731E-4EDC-9940-225828F58132}" type="datetimeFigureOut">
              <a:rPr lang="en-GB" smtClean="0"/>
              <a:t>03/08/2026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89C7E-2CEF-4DFF-BE41-108746AC99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22508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5728B-731E-4EDC-9940-225828F58132}" type="datetimeFigureOut">
              <a:rPr lang="en-GB" smtClean="0"/>
              <a:t>03/08/2026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89C7E-2CEF-4DFF-BE41-108746AC99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16939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5728B-731E-4EDC-9940-225828F58132}" type="datetimeFigureOut">
              <a:rPr lang="en-GB" smtClean="0"/>
              <a:t>03/08/2026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89C7E-2CEF-4DFF-BE41-108746AC99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72195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5728B-731E-4EDC-9940-225828F58132}" type="datetimeFigureOut">
              <a:rPr lang="en-GB" smtClean="0"/>
              <a:t>03/08/2026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89C7E-2CEF-4DFF-BE41-108746AC99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07816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5728B-731E-4EDC-9940-225828F58132}" type="datetimeFigureOut">
              <a:rPr lang="en-GB" smtClean="0"/>
              <a:t>03/08/2026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89C7E-2CEF-4DFF-BE41-108746AC99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71434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5728B-731E-4EDC-9940-225828F58132}" type="datetimeFigureOut">
              <a:rPr lang="en-GB" smtClean="0"/>
              <a:t>03/08/2026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89C7E-2CEF-4DFF-BE41-108746AC99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76568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5728B-731E-4EDC-9940-225828F58132}" type="datetimeFigureOut">
              <a:rPr lang="en-GB" smtClean="0"/>
              <a:t>03/08/2026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89C7E-2CEF-4DFF-BE41-108746AC99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55027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5728B-731E-4EDC-9940-225828F58132}" type="datetimeFigureOut">
              <a:rPr lang="en-GB" smtClean="0"/>
              <a:t>03/08/2026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89C7E-2CEF-4DFF-BE41-108746AC99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36595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5728B-731E-4EDC-9940-225828F58132}" type="datetimeFigureOut">
              <a:rPr lang="en-GB" smtClean="0"/>
              <a:t>03/08/2026</a:t>
            </a:fld>
            <a:endParaRPr lang="en-GB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89C7E-2CEF-4DFF-BE41-108746AC99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93645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5728B-731E-4EDC-9940-225828F58132}" type="datetimeFigureOut">
              <a:rPr lang="en-GB" smtClean="0"/>
              <a:t>03/08/2026</a:t>
            </a:fld>
            <a:endParaRPr lang="en-GB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89C7E-2CEF-4DFF-BE41-108746AC99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87909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5728B-731E-4EDC-9940-225828F58132}" type="datetimeFigureOut">
              <a:rPr lang="en-GB" smtClean="0"/>
              <a:t>03/08/2026</a:t>
            </a:fld>
            <a:endParaRPr lang="en-GB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89C7E-2CEF-4DFF-BE41-108746AC99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25273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5728B-731E-4EDC-9940-225828F58132}" type="datetimeFigureOut">
              <a:rPr lang="en-GB" smtClean="0"/>
              <a:t>03/08/2026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89C7E-2CEF-4DFF-BE41-108746AC99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66131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DC75728B-731E-4EDC-9940-225828F58132}" type="datetimeFigureOut">
              <a:rPr lang="en-GB" smtClean="0"/>
              <a:t>03/08/2026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489C7E-2CEF-4DFF-BE41-108746AC99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033567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7000"/>
                <a:hueMod val="88000"/>
                <a:satMod val="130000"/>
                <a:lumMod val="124000"/>
              </a:schemeClr>
            </a:gs>
            <a:gs pos="100000">
              <a:schemeClr val="bg2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E27238C-8EAF-4098-86E6-7723B7DAE6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36">
            <a:extLst>
              <a:ext uri="{FF2B5EF4-FFF2-40B4-BE49-F238E27FC236}">
                <a16:creationId xmlns:a16="http://schemas.microsoft.com/office/drawing/2014/main" id="{992F97B1-1891-4FCC-9E5F-BA97EDB48F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9351010" y="0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60000"/>
              <a:lumOff val="40000"/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Freeform: Shape 11">
            <a:extLst>
              <a:ext uri="{FF2B5EF4-FFF2-40B4-BE49-F238E27FC236}">
                <a16:creationId xmlns:a16="http://schemas.microsoft.com/office/drawing/2014/main" id="{78C6C821-FEE1-4EB6-9590-C021440C77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175" y="0"/>
            <a:ext cx="9700459" cy="6858001"/>
          </a:xfrm>
          <a:custGeom>
            <a:avLst/>
            <a:gdLst>
              <a:gd name="connsiteX0" fmla="*/ 0 w 9700459"/>
              <a:gd name="connsiteY0" fmla="*/ 0 h 6858001"/>
              <a:gd name="connsiteX1" fmla="*/ 1323975 w 9700459"/>
              <a:gd name="connsiteY1" fmla="*/ 0 h 6858001"/>
              <a:gd name="connsiteX2" fmla="*/ 1517015 w 9700459"/>
              <a:gd name="connsiteY2" fmla="*/ 0 h 6858001"/>
              <a:gd name="connsiteX3" fmla="*/ 3241265 w 9700459"/>
              <a:gd name="connsiteY3" fmla="*/ 0 h 6858001"/>
              <a:gd name="connsiteX4" fmla="*/ 3241265 w 9700459"/>
              <a:gd name="connsiteY4" fmla="*/ 1 h 6858001"/>
              <a:gd name="connsiteX5" fmla="*/ 8355744 w 9700459"/>
              <a:gd name="connsiteY5" fmla="*/ 1 h 6858001"/>
              <a:gd name="connsiteX6" fmla="*/ 8355744 w 9700459"/>
              <a:gd name="connsiteY6" fmla="*/ 0 h 6858001"/>
              <a:gd name="connsiteX7" fmla="*/ 9699282 w 9700459"/>
              <a:gd name="connsiteY7" fmla="*/ 0 h 6858001"/>
              <a:gd name="connsiteX8" fmla="*/ 9674237 w 9700459"/>
              <a:gd name="connsiteY8" fmla="*/ 155677 h 6858001"/>
              <a:gd name="connsiteX9" fmla="*/ 9650368 w 9700459"/>
              <a:gd name="connsiteY9" fmla="*/ 310668 h 6858001"/>
              <a:gd name="connsiteX10" fmla="*/ 9627004 w 9700459"/>
              <a:gd name="connsiteY10" fmla="*/ 466344 h 6858001"/>
              <a:gd name="connsiteX11" fmla="*/ 9607001 w 9700459"/>
              <a:gd name="connsiteY11" fmla="*/ 622707 h 6858001"/>
              <a:gd name="connsiteX12" fmla="*/ 9586830 w 9700459"/>
              <a:gd name="connsiteY12" fmla="*/ 778383 h 6858001"/>
              <a:gd name="connsiteX13" fmla="*/ 9568004 w 9700459"/>
              <a:gd name="connsiteY13" fmla="*/ 934746 h 6858001"/>
              <a:gd name="connsiteX14" fmla="*/ 9551868 w 9700459"/>
              <a:gd name="connsiteY14" fmla="*/ 1089051 h 6858001"/>
              <a:gd name="connsiteX15" fmla="*/ 9536572 w 9700459"/>
              <a:gd name="connsiteY15" fmla="*/ 1245413 h 6858001"/>
              <a:gd name="connsiteX16" fmla="*/ 9522620 w 9700459"/>
              <a:gd name="connsiteY16" fmla="*/ 1401090 h 6858001"/>
              <a:gd name="connsiteX17" fmla="*/ 9510518 w 9700459"/>
              <a:gd name="connsiteY17" fmla="*/ 1554023 h 6858001"/>
              <a:gd name="connsiteX18" fmla="*/ 9498415 w 9700459"/>
              <a:gd name="connsiteY18" fmla="*/ 1709014 h 6858001"/>
              <a:gd name="connsiteX19" fmla="*/ 9488330 w 9700459"/>
              <a:gd name="connsiteY19" fmla="*/ 1861947 h 6858001"/>
              <a:gd name="connsiteX20" fmla="*/ 9480430 w 9700459"/>
              <a:gd name="connsiteY20" fmla="*/ 2014881 h 6858001"/>
              <a:gd name="connsiteX21" fmla="*/ 9472193 w 9700459"/>
              <a:gd name="connsiteY21" fmla="*/ 2167128 h 6858001"/>
              <a:gd name="connsiteX22" fmla="*/ 9465302 w 9700459"/>
              <a:gd name="connsiteY22" fmla="*/ 2318004 h 6858001"/>
              <a:gd name="connsiteX23" fmla="*/ 9460427 w 9700459"/>
              <a:gd name="connsiteY23" fmla="*/ 2467509 h 6858001"/>
              <a:gd name="connsiteX24" fmla="*/ 9456225 w 9700459"/>
              <a:gd name="connsiteY24" fmla="*/ 2617013 h 6858001"/>
              <a:gd name="connsiteX25" fmla="*/ 9452191 w 9700459"/>
              <a:gd name="connsiteY25" fmla="*/ 2765146 h 6858001"/>
              <a:gd name="connsiteX26" fmla="*/ 9450342 w 9700459"/>
              <a:gd name="connsiteY26" fmla="*/ 2911221 h 6858001"/>
              <a:gd name="connsiteX27" fmla="*/ 9448325 w 9700459"/>
              <a:gd name="connsiteY27" fmla="*/ 3057297 h 6858001"/>
              <a:gd name="connsiteX28" fmla="*/ 9447316 w 9700459"/>
              <a:gd name="connsiteY28" fmla="*/ 3201315 h 6858001"/>
              <a:gd name="connsiteX29" fmla="*/ 9448325 w 9700459"/>
              <a:gd name="connsiteY29" fmla="*/ 3343961 h 6858001"/>
              <a:gd name="connsiteX30" fmla="*/ 9448325 w 9700459"/>
              <a:gd name="connsiteY30" fmla="*/ 3485236 h 6858001"/>
              <a:gd name="connsiteX31" fmla="*/ 9450342 w 9700459"/>
              <a:gd name="connsiteY31" fmla="*/ 3625139 h 6858001"/>
              <a:gd name="connsiteX32" fmla="*/ 9453367 w 9700459"/>
              <a:gd name="connsiteY32" fmla="*/ 3762299 h 6858001"/>
              <a:gd name="connsiteX33" fmla="*/ 9456225 w 9700459"/>
              <a:gd name="connsiteY33" fmla="*/ 3898087 h 6858001"/>
              <a:gd name="connsiteX34" fmla="*/ 9459419 w 9700459"/>
              <a:gd name="connsiteY34" fmla="*/ 4031133 h 6858001"/>
              <a:gd name="connsiteX35" fmla="*/ 9464293 w 9700459"/>
              <a:gd name="connsiteY35" fmla="*/ 4163492 h 6858001"/>
              <a:gd name="connsiteX36" fmla="*/ 9469504 w 9700459"/>
              <a:gd name="connsiteY36" fmla="*/ 4293793 h 6858001"/>
              <a:gd name="connsiteX37" fmla="*/ 9474210 w 9700459"/>
              <a:gd name="connsiteY37" fmla="*/ 4421352 h 6858001"/>
              <a:gd name="connsiteX38" fmla="*/ 9487490 w 9700459"/>
              <a:gd name="connsiteY38" fmla="*/ 4670298 h 6858001"/>
              <a:gd name="connsiteX39" fmla="*/ 9501609 w 9700459"/>
              <a:gd name="connsiteY39" fmla="*/ 4908956 h 6858001"/>
              <a:gd name="connsiteX40" fmla="*/ 9516401 w 9700459"/>
              <a:gd name="connsiteY40" fmla="*/ 5138013 h 6858001"/>
              <a:gd name="connsiteX41" fmla="*/ 9532706 w 9700459"/>
              <a:gd name="connsiteY41" fmla="*/ 5354726 h 6858001"/>
              <a:gd name="connsiteX42" fmla="*/ 9549683 w 9700459"/>
              <a:gd name="connsiteY42" fmla="*/ 5561838 h 6858001"/>
              <a:gd name="connsiteX43" fmla="*/ 9568004 w 9700459"/>
              <a:gd name="connsiteY43" fmla="*/ 5753862 h 6858001"/>
              <a:gd name="connsiteX44" fmla="*/ 9585990 w 9700459"/>
              <a:gd name="connsiteY44" fmla="*/ 5934227 h 6858001"/>
              <a:gd name="connsiteX45" fmla="*/ 9603975 w 9700459"/>
              <a:gd name="connsiteY45" fmla="*/ 6100191 h 6858001"/>
              <a:gd name="connsiteX46" fmla="*/ 9620952 w 9700459"/>
              <a:gd name="connsiteY46" fmla="*/ 6252438 h 6858001"/>
              <a:gd name="connsiteX47" fmla="*/ 9637089 w 9700459"/>
              <a:gd name="connsiteY47" fmla="*/ 6387541 h 6858001"/>
              <a:gd name="connsiteX48" fmla="*/ 9652385 w 9700459"/>
              <a:gd name="connsiteY48" fmla="*/ 6509613 h 6858001"/>
              <a:gd name="connsiteX49" fmla="*/ 9665160 w 9700459"/>
              <a:gd name="connsiteY49" fmla="*/ 6612483 h 6858001"/>
              <a:gd name="connsiteX50" fmla="*/ 9677262 w 9700459"/>
              <a:gd name="connsiteY50" fmla="*/ 6698894 h 6858001"/>
              <a:gd name="connsiteX51" fmla="*/ 9694576 w 9700459"/>
              <a:gd name="connsiteY51" fmla="*/ 6817538 h 6858001"/>
              <a:gd name="connsiteX52" fmla="*/ 9700459 w 9700459"/>
              <a:gd name="connsiteY52" fmla="*/ 6858000 h 6858001"/>
              <a:gd name="connsiteX53" fmla="*/ 8795105 w 9700459"/>
              <a:gd name="connsiteY53" fmla="*/ 6858000 h 6858001"/>
              <a:gd name="connsiteX54" fmla="*/ 8795105 w 9700459"/>
              <a:gd name="connsiteY54" fmla="*/ 6858001 h 6858001"/>
              <a:gd name="connsiteX55" fmla="*/ 2704541 w 9700459"/>
              <a:gd name="connsiteY55" fmla="*/ 6858001 h 6858001"/>
              <a:gd name="connsiteX56" fmla="*/ 2704541 w 9700459"/>
              <a:gd name="connsiteY56" fmla="*/ 6858000 h 6858001"/>
              <a:gd name="connsiteX57" fmla="*/ 1517015 w 9700459"/>
              <a:gd name="connsiteY57" fmla="*/ 6858000 h 6858001"/>
              <a:gd name="connsiteX58" fmla="*/ 1323975 w 9700459"/>
              <a:gd name="connsiteY58" fmla="*/ 6858000 h 6858001"/>
              <a:gd name="connsiteX59" fmla="*/ 0 w 9700459"/>
              <a:gd name="connsiteY59" fmla="*/ 685800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9700459" h="6858001">
                <a:moveTo>
                  <a:pt x="0" y="0"/>
                </a:moveTo>
                <a:lnTo>
                  <a:pt x="1323975" y="0"/>
                </a:lnTo>
                <a:lnTo>
                  <a:pt x="1517015" y="0"/>
                </a:lnTo>
                <a:lnTo>
                  <a:pt x="3241265" y="0"/>
                </a:lnTo>
                <a:lnTo>
                  <a:pt x="3241265" y="1"/>
                </a:lnTo>
                <a:lnTo>
                  <a:pt x="8355744" y="1"/>
                </a:lnTo>
                <a:lnTo>
                  <a:pt x="8355744" y="0"/>
                </a:lnTo>
                <a:lnTo>
                  <a:pt x="9699282" y="0"/>
                </a:lnTo>
                <a:lnTo>
                  <a:pt x="9674237" y="155677"/>
                </a:lnTo>
                <a:lnTo>
                  <a:pt x="9650368" y="310668"/>
                </a:lnTo>
                <a:lnTo>
                  <a:pt x="9627004" y="466344"/>
                </a:lnTo>
                <a:lnTo>
                  <a:pt x="9607001" y="622707"/>
                </a:lnTo>
                <a:lnTo>
                  <a:pt x="9586830" y="778383"/>
                </a:lnTo>
                <a:lnTo>
                  <a:pt x="9568004" y="934746"/>
                </a:lnTo>
                <a:lnTo>
                  <a:pt x="9551868" y="1089051"/>
                </a:lnTo>
                <a:lnTo>
                  <a:pt x="9536572" y="1245413"/>
                </a:lnTo>
                <a:lnTo>
                  <a:pt x="9522620" y="1401090"/>
                </a:lnTo>
                <a:lnTo>
                  <a:pt x="9510518" y="1554023"/>
                </a:lnTo>
                <a:lnTo>
                  <a:pt x="9498415" y="1709014"/>
                </a:lnTo>
                <a:lnTo>
                  <a:pt x="9488330" y="1861947"/>
                </a:lnTo>
                <a:lnTo>
                  <a:pt x="9480430" y="2014881"/>
                </a:lnTo>
                <a:lnTo>
                  <a:pt x="9472193" y="2167128"/>
                </a:lnTo>
                <a:lnTo>
                  <a:pt x="9465302" y="2318004"/>
                </a:lnTo>
                <a:lnTo>
                  <a:pt x="9460427" y="2467509"/>
                </a:lnTo>
                <a:lnTo>
                  <a:pt x="9456225" y="2617013"/>
                </a:lnTo>
                <a:lnTo>
                  <a:pt x="9452191" y="2765146"/>
                </a:lnTo>
                <a:lnTo>
                  <a:pt x="9450342" y="2911221"/>
                </a:lnTo>
                <a:lnTo>
                  <a:pt x="9448325" y="3057297"/>
                </a:lnTo>
                <a:lnTo>
                  <a:pt x="9447316" y="3201315"/>
                </a:lnTo>
                <a:lnTo>
                  <a:pt x="9448325" y="3343961"/>
                </a:lnTo>
                <a:lnTo>
                  <a:pt x="9448325" y="3485236"/>
                </a:lnTo>
                <a:lnTo>
                  <a:pt x="9450342" y="3625139"/>
                </a:lnTo>
                <a:lnTo>
                  <a:pt x="9453367" y="3762299"/>
                </a:lnTo>
                <a:lnTo>
                  <a:pt x="9456225" y="3898087"/>
                </a:lnTo>
                <a:lnTo>
                  <a:pt x="9459419" y="4031133"/>
                </a:lnTo>
                <a:lnTo>
                  <a:pt x="9464293" y="4163492"/>
                </a:lnTo>
                <a:lnTo>
                  <a:pt x="9469504" y="4293793"/>
                </a:lnTo>
                <a:lnTo>
                  <a:pt x="9474210" y="4421352"/>
                </a:lnTo>
                <a:lnTo>
                  <a:pt x="9487490" y="4670298"/>
                </a:lnTo>
                <a:lnTo>
                  <a:pt x="9501609" y="4908956"/>
                </a:lnTo>
                <a:lnTo>
                  <a:pt x="9516401" y="5138013"/>
                </a:lnTo>
                <a:lnTo>
                  <a:pt x="9532706" y="5354726"/>
                </a:lnTo>
                <a:lnTo>
                  <a:pt x="9549683" y="5561838"/>
                </a:lnTo>
                <a:lnTo>
                  <a:pt x="9568004" y="5753862"/>
                </a:lnTo>
                <a:lnTo>
                  <a:pt x="9585990" y="5934227"/>
                </a:lnTo>
                <a:lnTo>
                  <a:pt x="9603975" y="6100191"/>
                </a:lnTo>
                <a:lnTo>
                  <a:pt x="9620952" y="6252438"/>
                </a:lnTo>
                <a:lnTo>
                  <a:pt x="9637089" y="6387541"/>
                </a:lnTo>
                <a:lnTo>
                  <a:pt x="9652385" y="6509613"/>
                </a:lnTo>
                <a:lnTo>
                  <a:pt x="9665160" y="6612483"/>
                </a:lnTo>
                <a:lnTo>
                  <a:pt x="9677262" y="6698894"/>
                </a:lnTo>
                <a:lnTo>
                  <a:pt x="9694576" y="6817538"/>
                </a:lnTo>
                <a:lnTo>
                  <a:pt x="9700459" y="6858000"/>
                </a:lnTo>
                <a:lnTo>
                  <a:pt x="8795105" y="6858000"/>
                </a:lnTo>
                <a:lnTo>
                  <a:pt x="8795105" y="6858001"/>
                </a:lnTo>
                <a:lnTo>
                  <a:pt x="2704541" y="6858001"/>
                </a:lnTo>
                <a:lnTo>
                  <a:pt x="2704541" y="6858000"/>
                </a:lnTo>
                <a:lnTo>
                  <a:pt x="1517015" y="6858000"/>
                </a:lnTo>
                <a:lnTo>
                  <a:pt x="1323975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2D22E44-244F-F837-C095-56F3ABA240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54959" y="5410200"/>
            <a:ext cx="6974911" cy="861420"/>
          </a:xfrm>
        </p:spPr>
        <p:txBody>
          <a:bodyPr>
            <a:normAutofit fontScale="70000" lnSpcReduction="20000"/>
          </a:bodyPr>
          <a:lstStyle/>
          <a:p>
            <a:r>
              <a:rPr lang="en-GB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Gavin Smith</a:t>
            </a:r>
          </a:p>
          <a:p>
            <a:r>
              <a:rPr lang="en-GB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Service manager, housing access</a:t>
            </a:r>
          </a:p>
          <a:p>
            <a:r>
              <a:rPr lang="en-GB" dirty="0">
                <a:solidFill>
                  <a:schemeClr val="tx1">
                    <a:lumMod val="85000"/>
                    <a:lumOff val="15000"/>
                  </a:schemeClr>
                </a:solidFill>
              </a:rPr>
              <a:t>Vice President Elect - CIH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987081C-5C6C-8BC8-7B73-75DD317ACD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114775" cy="3329581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GB" sz="5000" dirty="0"/>
              <a:t>ALACHO Deep Dive</a:t>
            </a:r>
            <a:br>
              <a:rPr lang="en-GB" sz="5000" dirty="0"/>
            </a:br>
            <a:br>
              <a:rPr lang="en-GB" sz="5000" dirty="0"/>
            </a:br>
            <a:r>
              <a:rPr lang="en-GB" sz="3600" dirty="0"/>
              <a:t>Stock Turnover and Generating Housing opportunities – Fife Housing Emergency Perspective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61A74B3-E247-44D4-8C48-FAE8E20564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7E64429-B4BD-7296-44A2-2ED19986E0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9187" y="404813"/>
            <a:ext cx="1543049" cy="738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759110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D7BA8F-DE7E-840B-A6B8-A0B2BD4689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Questions and Discussion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453F73-2759-E0D3-7A53-8A10CF54D8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Would longer term homelessness funding help – are General Funds making a contribution to the Housing Emergency / Housing Pressures environment?</a:t>
            </a:r>
          </a:p>
          <a:p>
            <a:r>
              <a:rPr lang="en-GB" dirty="0"/>
              <a:t>Can we sustain the ‘industry’ of rapid rehousing?</a:t>
            </a:r>
          </a:p>
          <a:p>
            <a:r>
              <a:rPr lang="en-GB" dirty="0"/>
              <a:t>Why is turnover in decline across the country – are there local factors or is it a systemic issue</a:t>
            </a:r>
          </a:p>
          <a:p>
            <a:r>
              <a:rPr lang="en-GB" dirty="0"/>
              <a:t>How are local authorities developing a housing options environment giving PRS issues etc.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240230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8AA895-8E22-13F0-AD06-716F8D61D9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418428"/>
            <a:ext cx="4716780" cy="1400530"/>
          </a:xfrm>
        </p:spPr>
        <p:txBody>
          <a:bodyPr/>
          <a:lstStyle/>
          <a:p>
            <a:r>
              <a:rPr lang="en-GB" dirty="0"/>
              <a:t>The Fife Context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97178A-9DE8-98D7-6DEC-6164E367BF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140" y="418428"/>
            <a:ext cx="5482590" cy="6207573"/>
          </a:xfrm>
        </p:spPr>
        <p:txBody>
          <a:bodyPr>
            <a:normAutofit fontScale="92500" lnSpcReduction="10000"/>
          </a:bodyPr>
          <a:lstStyle/>
          <a:p>
            <a:r>
              <a:rPr lang="en-GB" dirty="0"/>
              <a:t>Stock Profile – around 31,500 properties across Fife (Just over 900 Temp +)</a:t>
            </a:r>
          </a:p>
          <a:p>
            <a:r>
              <a:rPr lang="en-GB" dirty="0"/>
              <a:t>Urban and Rural context – managed through 7 Area Operations Teams and specialist functional support Teams</a:t>
            </a:r>
          </a:p>
          <a:p>
            <a:r>
              <a:rPr lang="en-GB" dirty="0"/>
              <a:t>Housing Access – Fife Housing Register covering 99.3% of social rented stock managed by FHR Executive (FC and Fife based RSLs)</a:t>
            </a:r>
          </a:p>
          <a:p>
            <a:r>
              <a:rPr lang="en-GB" dirty="0"/>
              <a:t>Turnover – between 2000-2500 properties per year, flipping and replacement has suppressed opportunities</a:t>
            </a:r>
          </a:p>
          <a:p>
            <a:r>
              <a:rPr lang="en-GB" dirty="0"/>
              <a:t>New build 50/50 split with Fife Housing Association Alliance</a:t>
            </a:r>
          </a:p>
          <a:p>
            <a:r>
              <a:rPr lang="en-GB" dirty="0"/>
              <a:t>Housing Demand </a:t>
            </a:r>
          </a:p>
          <a:p>
            <a:pPr lvl="1"/>
            <a:r>
              <a:rPr lang="en-GB" dirty="0"/>
              <a:t>FHR -13,500 (all in) – 600 new applications per month</a:t>
            </a:r>
          </a:p>
          <a:p>
            <a:pPr lvl="1"/>
            <a:r>
              <a:rPr lang="en-GB" dirty="0"/>
              <a:t>Homelessness – 2,600 relatively static, around 1,800 Open / Live cases</a:t>
            </a:r>
          </a:p>
          <a:p>
            <a:endParaRPr lang="en-GB" dirty="0"/>
          </a:p>
          <a:p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080C91F-197C-AC99-57DE-30859D7767C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961" t="1873" r="8233" b="12988"/>
          <a:stretch>
            <a:fillRect/>
          </a:stretch>
        </p:blipFill>
        <p:spPr>
          <a:xfrm>
            <a:off x="5737860" y="2057400"/>
            <a:ext cx="6414630" cy="4011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96036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95BAD8-A5F8-7D5E-9AE0-6EF65B5B3C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Transfer Led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0592E4-F6E4-7827-CAF8-4C3D0EEA52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Started with New Build (General Needs) in 2011</a:t>
            </a:r>
          </a:p>
          <a:p>
            <a:r>
              <a:rPr lang="en-GB" dirty="0"/>
              <a:t>Specific Needs – best use of stock approach</a:t>
            </a:r>
          </a:p>
          <a:p>
            <a:r>
              <a:rPr lang="en-GB" dirty="0"/>
              <a:t>Wider Transfer Led Approach adopted in the pandemic / post pandemic period (Approach – not policy so able to be relaxed</a:t>
            </a:r>
          </a:p>
          <a:p>
            <a:r>
              <a:rPr lang="en-GB" dirty="0"/>
              <a:t>Best Use of Stock and Local Lettings Plans / Community Lettings Initiatives enshrined in the Policy Framework agreed by Cabinet Committee in December 2025</a:t>
            </a:r>
          </a:p>
          <a:p>
            <a:r>
              <a:rPr lang="en-GB" dirty="0"/>
              <a:t>Transfer Incentives – need supply to work</a:t>
            </a:r>
          </a:p>
          <a:p>
            <a:r>
              <a:rPr lang="en-GB" dirty="0"/>
              <a:t>Decentralised Housing Options delivery through Accredited Officers and Policy Compliance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01BB75A-3E67-1C9C-F8FA-FCC8D2CF76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3467" y="409207"/>
            <a:ext cx="1542422" cy="743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29629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2234C-8257-7B6F-50EE-DDC153A9E0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Focus on Voids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EB0D46-D986-81C0-8F41-DB1933A8EC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9335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Voids Masterplan</a:t>
            </a:r>
          </a:p>
          <a:p>
            <a:r>
              <a:rPr lang="en-GB" dirty="0"/>
              <a:t>Flip 300-400 properties per year (0 days void)</a:t>
            </a:r>
          </a:p>
          <a:p>
            <a:r>
              <a:rPr lang="en-GB" dirty="0"/>
              <a:t>Divert similar numbers to GFHA with minimal void periods</a:t>
            </a:r>
          </a:p>
          <a:p>
            <a:r>
              <a:rPr lang="en-GB" dirty="0"/>
              <a:t>Around 250 new builds per year – 0 days void</a:t>
            </a:r>
          </a:p>
          <a:p>
            <a:r>
              <a:rPr lang="en-GB" dirty="0"/>
              <a:t>Increase time available to make best use of more specialist properties</a:t>
            </a:r>
          </a:p>
          <a:p>
            <a:r>
              <a:rPr lang="en-GB" dirty="0"/>
              <a:t>Quotas set at local level</a:t>
            </a:r>
          </a:p>
          <a:p>
            <a:r>
              <a:rPr lang="en-GB" dirty="0"/>
              <a:t>Developing tools through Transfer Incentives, Inter-organisational transfers and other access initiatives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Voids Governance through Building Services Partnership</a:t>
            </a:r>
          </a:p>
          <a:p>
            <a:pPr marL="0" indent="0">
              <a:buNone/>
            </a:pPr>
            <a:r>
              <a:rPr lang="en-GB" dirty="0"/>
              <a:t>Enhancing focus on the pre-void period through Housing Operating Model Review and specialised teams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7E5FC1B-1FC4-C80A-7370-85E19B22D3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3467" y="452718"/>
            <a:ext cx="1542422" cy="743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8730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94E855-FD55-8925-4E6A-9CB965C051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Voids ‘Industry’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CB6ADE-741B-0930-427B-5B80983C15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Identifying stock to divert and making other options available (PSL, Homes for Good and potentially others)</a:t>
            </a:r>
          </a:p>
          <a:p>
            <a:r>
              <a:rPr lang="en-GB" dirty="0"/>
              <a:t>Diverting early to manage the </a:t>
            </a:r>
            <a:r>
              <a:rPr lang="en-GB" dirty="0" err="1"/>
              <a:t>CoT</a:t>
            </a:r>
            <a:r>
              <a:rPr lang="en-GB" dirty="0"/>
              <a:t> process efficiently</a:t>
            </a:r>
          </a:p>
          <a:p>
            <a:r>
              <a:rPr lang="en-GB" dirty="0"/>
              <a:t>Co-ordinating Flips and tracking need at a local level – avoiding concentrations in higher turnover areas</a:t>
            </a:r>
          </a:p>
          <a:p>
            <a:r>
              <a:rPr lang="en-GB" dirty="0"/>
              <a:t>Managing temporary accommodation efficiently with a focus on occupation and welfare / wellbeing</a:t>
            </a:r>
          </a:p>
          <a:p>
            <a:r>
              <a:rPr lang="en-GB" dirty="0"/>
              <a:t>Co-ordinating structural and more significant repairs</a:t>
            </a:r>
          </a:p>
          <a:p>
            <a:r>
              <a:rPr lang="en-GB" dirty="0"/>
              <a:t>Updating Exit and </a:t>
            </a:r>
            <a:r>
              <a:rPr lang="en-GB"/>
              <a:t>Relet standards in 2026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55A5506-204C-32EB-A198-50B1D79A3C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19649" y="409207"/>
            <a:ext cx="1542422" cy="743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8165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D7CA08-1CEE-36E7-06F5-B86946F7A6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/>
              <a:t>A radical allocations and housing options based approach (work in progress)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2D45D2-5E53-A624-7CFB-DB3D23E00B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GB" dirty="0"/>
              <a:t>Commitment based Common Assessment of Need</a:t>
            </a:r>
          </a:p>
          <a:p>
            <a:r>
              <a:rPr lang="en-GB" dirty="0"/>
              <a:t>Housing Options Front End to the Access System supported by high quality housing advice and Housing Options / Personal Housing Plans</a:t>
            </a:r>
          </a:p>
          <a:p>
            <a:r>
              <a:rPr lang="en-GB" dirty="0"/>
              <a:t>Self Service with enhanced case management where needed – central FHR support role needs to change</a:t>
            </a:r>
          </a:p>
          <a:p>
            <a:r>
              <a:rPr lang="en-GB" dirty="0"/>
              <a:t>Local Lettings Plans take the ‘prize’ out of homelessness priority</a:t>
            </a:r>
          </a:p>
          <a:p>
            <a:r>
              <a:rPr lang="en-GB" dirty="0"/>
              <a:t>Potential to divert homeless presentations (estimated around 900 p.a.)</a:t>
            </a:r>
          </a:p>
          <a:p>
            <a:r>
              <a:rPr lang="en-GB" dirty="0"/>
              <a:t>Changing ‘face’ and ‘use’ of temporary accommodation – focus on crisis response, interim and supported. Rapid rehousing becomes default</a:t>
            </a:r>
          </a:p>
          <a:p>
            <a:r>
              <a:rPr lang="en-GB" dirty="0"/>
              <a:t>Expectations will need to be managed!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8B75D64-E721-A55C-E97B-C0E6B78F27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8219" y="452718"/>
            <a:ext cx="1542422" cy="743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0176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C9ECDD5C-152A-4CC7-8333-0F367B3A62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F5C92A3-369B-43F3-BDCE-E560B1B0EC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>
            <a:extLst>
              <a:ext uri="{FF2B5EF4-FFF2-40B4-BE49-F238E27FC236}">
                <a16:creationId xmlns:a16="http://schemas.microsoft.com/office/drawing/2014/main" id="{AEBE9F1A-B38D-446E-83AE-14B17CE77F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915B5014-A7EC-4BA6-9C83-8840CF81DB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022C43AB-86D7-420D-8AD7-DC0A15FDD0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5E3EB826-A471-488F-9E8A-D65528A3C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FB3CEA1-88D9-42FB-88ED-1E9807FE65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A4C56DC7-C46F-47EB-0763-D1FD70C5FC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7"/>
          <a:stretch>
            <a:fillRect/>
          </a:stretch>
        </p:blipFill>
        <p:spPr>
          <a:xfrm>
            <a:off x="1199965" y="587152"/>
            <a:ext cx="9237847" cy="6166263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9A6C928E-4252-4F33-8C34-E50A12A317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7212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9A02CA-5745-8592-786F-5D92D8678D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Statutory Compliance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18FA91-2E11-3D72-339A-506A3D5E7B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111" y="1303020"/>
            <a:ext cx="11195369" cy="4945379"/>
          </a:xfrm>
        </p:spPr>
        <p:txBody>
          <a:bodyPr>
            <a:normAutofit/>
          </a:bodyPr>
          <a:lstStyle/>
          <a:p>
            <a:r>
              <a:rPr lang="en-GB" dirty="0"/>
              <a:t>Rapid Access / Crisis Response in Kirkcaldy</a:t>
            </a:r>
          </a:p>
          <a:p>
            <a:r>
              <a:rPr lang="en-GB" dirty="0"/>
              <a:t>1,200 furnished tenancies in the community, flip and replace process – jump started by the Kirkcaldy Sheriff Court Judgement but now mainstreamed to 300 per year</a:t>
            </a:r>
          </a:p>
          <a:p>
            <a:r>
              <a:rPr lang="en-GB" dirty="0"/>
              <a:t>Voids process generating opportunities to make the best use</a:t>
            </a:r>
          </a:p>
          <a:p>
            <a:r>
              <a:rPr lang="en-GB" dirty="0"/>
              <a:t>Children in temporary accommodation – accelerated from 360 – circa 500 over the last 6-8 months</a:t>
            </a:r>
          </a:p>
          <a:p>
            <a:r>
              <a:rPr lang="en-GB" dirty="0"/>
              <a:t>Developing models of supported accommodation and accommodation with support – directly provided and commissioned</a:t>
            </a:r>
          </a:p>
          <a:p>
            <a:r>
              <a:rPr lang="en-GB" dirty="0"/>
              <a:t>PRS Intervention - Fife Landlord Partnership (PSL), Homes for Good Co-production &amp; LTEH progress – still around 2,600 LTEHs in the private sector</a:t>
            </a:r>
          </a:p>
          <a:p>
            <a:r>
              <a:rPr lang="en-GB" dirty="0"/>
              <a:t>Housing First Programme – developing a Housing First + programme</a:t>
            </a:r>
          </a:p>
          <a:p>
            <a:r>
              <a:rPr lang="en-GB" dirty="0"/>
              <a:t>Specialised models to meet complex needs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1786F33-0F4D-9D39-0DB6-9399BF9F8F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3467" y="409207"/>
            <a:ext cx="1542422" cy="743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73829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87B39B-5CF4-7E8D-E1D9-0E99019041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631" y="452718"/>
            <a:ext cx="1879919" cy="6144636"/>
          </a:xfrm>
        </p:spPr>
        <p:txBody>
          <a:bodyPr anchor="ctr"/>
          <a:lstStyle/>
          <a:p>
            <a:pPr algn="ctr"/>
            <a:r>
              <a:rPr lang="en-GB" dirty="0"/>
              <a:t>The Route Map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7E7A8C2-C4BD-D760-03F4-3583D940D9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4570" y="452718"/>
            <a:ext cx="9822234" cy="6144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05332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6487508E127E54090275A8E99741234" ma:contentTypeVersion="20" ma:contentTypeDescription="Create a new document." ma:contentTypeScope="" ma:versionID="a7b8d21f900e3309808ecf7105824df6">
  <xsd:schema xmlns:xsd="http://www.w3.org/2001/XMLSchema" xmlns:xs="http://www.w3.org/2001/XMLSchema" xmlns:p="http://schemas.microsoft.com/office/2006/metadata/properties" xmlns:ns2="22a10e08-e3a1-42a1-9a0c-706f97be9fcd" xmlns:ns3="ad215f95-0c9d-45c1-b393-bdc01cf49ef3" targetNamespace="http://schemas.microsoft.com/office/2006/metadata/properties" ma:root="true" ma:fieldsID="f751b2fa9a487cedfb75145ee9fe82dc" ns2:_="" ns3:_="">
    <xsd:import namespace="22a10e08-e3a1-42a1-9a0c-706f97be9fcd"/>
    <xsd:import namespace="ad215f95-0c9d-45c1-b393-bdc01cf49ef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ObjectDetectorVersions" minOccurs="0"/>
                <xsd:element ref="ns2:MediaLengthInSeconds" minOccurs="0"/>
                <xsd:element ref="ns3:SharedWithUsers" minOccurs="0"/>
                <xsd:element ref="ns3:SharedWithDetails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2a10e08-e3a1-42a1-9a0c-706f97be9fc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bbcbab75-f995-4dc4-bf9a-4d4f2177270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d215f95-0c9d-45c1-b393-bdc01cf49ef3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7" nillable="true" ma:displayName="Taxonomy Catch All Column" ma:hidden="true" ma:list="{ec7963f1-cc39-4f13-a569-c1db749d844a}" ma:internalName="TaxCatchAll" ma:showField="CatchAllData" ma:web="ad215f95-0c9d-45c1-b393-bdc01cf49ef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d215f95-0c9d-45c1-b393-bdc01cf49ef3" xsi:nil="true"/>
    <lcf76f155ced4ddcb4097134ff3c332f xmlns="22a10e08-e3a1-42a1-9a0c-706f97be9fcd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21C3E587-A187-4CC8-92E7-68D68BFE4BCC}"/>
</file>

<file path=customXml/itemProps2.xml><?xml version="1.0" encoding="utf-8"?>
<ds:datastoreItem xmlns:ds="http://schemas.openxmlformats.org/officeDocument/2006/customXml" ds:itemID="{252C8087-15D3-4F41-BBD8-40D6B503F505}"/>
</file>

<file path=customXml/itemProps3.xml><?xml version="1.0" encoding="utf-8"?>
<ds:datastoreItem xmlns:ds="http://schemas.openxmlformats.org/officeDocument/2006/customXml" ds:itemID="{AE3B6A67-ECCB-44AF-B0BB-27BC13AD3F49}"/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20273</TotalTime>
  <Words>675</Words>
  <Application>Microsoft Office PowerPoint</Application>
  <PresentationFormat>Widescreen</PresentationFormat>
  <Paragraphs>61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Century Gothic</vt:lpstr>
      <vt:lpstr>Wingdings 3</vt:lpstr>
      <vt:lpstr>Ion</vt:lpstr>
      <vt:lpstr>ALACHO Deep Dive  Stock Turnover and Generating Housing opportunities – Fife Housing Emergency Perspective</vt:lpstr>
      <vt:lpstr>The Fife Context</vt:lpstr>
      <vt:lpstr>Transfer Led</vt:lpstr>
      <vt:lpstr>Focus on Voids</vt:lpstr>
      <vt:lpstr>The Voids ‘Industry’</vt:lpstr>
      <vt:lpstr>A radical allocations and housing options based approach (work in progress)</vt:lpstr>
      <vt:lpstr>PowerPoint Presentation</vt:lpstr>
      <vt:lpstr>Statutory Compliance</vt:lpstr>
      <vt:lpstr>The Route Map</vt:lpstr>
      <vt:lpstr>Questions and Discussion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Gavin Smith</dc:creator>
  <cp:lastModifiedBy>Gavin Smith</cp:lastModifiedBy>
  <cp:revision>10</cp:revision>
  <dcterms:created xsi:type="dcterms:W3CDTF">2026-07-22T08:50:16Z</dcterms:created>
  <dcterms:modified xsi:type="dcterms:W3CDTF">2026-08-13T09:57:42Z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0x01010096487508E127E54090275A8E99741234</vt:lpwstr>
  </property>
</Properties>
</file>