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omments/modernComment_10C_12C6C805.xml" ContentType="application/vnd.ms-powerpoint.comment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authors.xml" ContentType="application/vnd.ms-powerpoint.authors+xml"/>
  <Override PartName="/ppt/charts/style8.xml" ContentType="application/vnd.ms-office.chartstyle+xml"/>
  <Override PartName="/ppt/charts/chart8.xml" ContentType="application/vnd.openxmlformats-officedocument.drawingml.chart+xml"/>
  <Override PartName="/ppt/charts/colors8.xml" ContentType="application/vnd.ms-office.chartcolorstyle+xml"/>
  <Override PartName="/ppt/charts/chart5.xml" ContentType="application/vnd.openxmlformats-officedocument.drawingml.chart+xml"/>
  <Override PartName="/ppt/charts/chart9.xml" ContentType="application/vnd.openxmlformats-officedocument.drawingml.chart+xml"/>
  <Override PartName="/ppt/charts/style9.xml" ContentType="application/vnd.ms-office.chart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3" r:id="rId4"/>
    <p:sldId id="258" r:id="rId5"/>
    <p:sldId id="260" r:id="rId6"/>
    <p:sldId id="274" r:id="rId7"/>
    <p:sldId id="263" r:id="rId8"/>
    <p:sldId id="271" r:id="rId9"/>
    <p:sldId id="259" r:id="rId10"/>
    <p:sldId id="268" r:id="rId11"/>
    <p:sldId id="261" r:id="rId12"/>
    <p:sldId id="262" r:id="rId13"/>
    <p:sldId id="270" r:id="rId14"/>
    <p:sldId id="265" r:id="rId15"/>
    <p:sldId id="269" r:id="rId16"/>
    <p:sldId id="272" r:id="rId17"/>
    <p:sldId id="266"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FC9DC7-F42D-069D-9C49-970A834707DB}" name="Lisa Mallon" initials="LM" userId="S::9038502@edinburgh.gov.uk::3e5be982-7906-4d59-8b43-60b33d28d13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F05F44-7B6D-407C-B171-C02A68B3E989}" v="384" dt="2026-08-11T09:21:14.063"/>
    <p1510:client id="{84D46EE4-F0DF-4DBD-80DF-E060132D5E25}" v="550" dt="2026-08-11T09:45:12.875"/>
    <p1510:client id="{AB2B36DE-BEBC-EAD6-FCE4-7D84A56F244A}" v="125" dt="2026-08-11T08:00:35.5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Data\Void%20Let%20dat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orpad\departments\SfC\Homelessness%20&amp;%20Housing%20Support\H%20&amp;%20HS\Performance%20Reports\6.%20Annual\Year%20on%20Year%20Annual%20Performance%20Reports\Homeless%20Annual%20Trends%20-%202015-2026.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orpad\departments\SfC\Homelessness%20&amp;%20Housing%20Support\H%20&amp;%20HS\Performance%20Reports\6.%20Annual\Year%20on%20Year%20Annual%20Performance%20Reports\Homeless%20Annual%20Trends%20-%202015-2026.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Data\Void%20Let%20dat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Data\Void%20Let%20dat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Data\Void%20Let%20dat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9079096\AppData\Local\Microsoft\Windows\INetCache\Content.Outlook\Z4KC28LD\Choice%20Lets%202025-2026.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9079096\AppData\Local\Microsoft\Windows\INetCache\Content.Outlook\Z4KC28LD\Choice%20Lets%202025-2026.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HHFW%20Committee\2.3%20-%20August%202026\Non%20Preventable%20-%20Workings%20August%20Committe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orpad.corp.edinburgh.gov.uk\departments\SfC\Strategy%20Investment\Strategy%20Team\06%20Policy%20Workstreams\Homelessness\Data\Void%20Let%20dat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GB" sz="1600" b="1" i="0" u="none" strike="noStrike" kern="1200" cap="none" spc="0" normalizeH="0" baseline="0">
                <a:solidFill>
                  <a:schemeClr val="tx1"/>
                </a:solidFill>
              </a:rPr>
              <a:t>Average No. of Days from</a:t>
            </a:r>
          </a:p>
          <a:p>
            <a:pPr>
              <a:defRPr/>
            </a:pPr>
            <a:r>
              <a:rPr lang="en-GB" sz="1600" b="1" i="0" u="none" strike="noStrike" kern="1200" cap="none" spc="0" normalizeH="0" baseline="0">
                <a:solidFill>
                  <a:schemeClr val="tx1"/>
                </a:solidFill>
              </a:rPr>
              <a:t>Void to use for Temp or Housed (days)</a:t>
            </a:r>
            <a:endParaRPr lang="en-GB" sz="1600" b="1" i="0" u="none" strike="noStrike" kern="1200" cap="none" spc="0" normalizeH="0" baseline="0">
              <a:solidFill>
                <a:sysClr val="windowText" lastClr="000000">
                  <a:lumMod val="50000"/>
                  <a:lumOff val="50000"/>
                </a:sysClr>
              </a:solidFill>
            </a:endParaRP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Sheet2!$A$22</c:f>
              <c:strCache>
                <c:ptCount val="1"/>
                <c:pt idx="0">
                  <c:v>One bedroom 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Sheet2!$B$21:$E$21</c:f>
              <c:strCache>
                <c:ptCount val="4"/>
                <c:pt idx="0">
                  <c:v>Temp</c:v>
                </c:pt>
                <c:pt idx="1">
                  <c:v>Direct lets (Gold, UEHN, Other)</c:v>
                </c:pt>
                <c:pt idx="2">
                  <c:v>Direct lets (unsuitable temp)</c:v>
                </c:pt>
                <c:pt idx="3">
                  <c:v>Direct lets (all)</c:v>
                </c:pt>
              </c:strCache>
            </c:strRef>
          </c:cat>
          <c:val>
            <c:numRef>
              <c:f>Sheet2!$B$22:$E$22</c:f>
              <c:numCache>
                <c:formatCode>General</c:formatCode>
                <c:ptCount val="4"/>
                <c:pt idx="0">
                  <c:v>14</c:v>
                </c:pt>
                <c:pt idx="1">
                  <c:v>36</c:v>
                </c:pt>
                <c:pt idx="2">
                  <c:v>27</c:v>
                </c:pt>
                <c:pt idx="3">
                  <c:v>30</c:v>
                </c:pt>
              </c:numCache>
            </c:numRef>
          </c:val>
          <c:extLst>
            <c:ext xmlns:c16="http://schemas.microsoft.com/office/drawing/2014/chart" uri="{C3380CC4-5D6E-409C-BE32-E72D297353CC}">
              <c16:uniqueId val="{00000000-8841-49B7-9720-ECF93C89176B}"/>
            </c:ext>
          </c:extLst>
        </c:ser>
        <c:ser>
          <c:idx val="1"/>
          <c:order val="1"/>
          <c:tx>
            <c:strRef>
              <c:f>Sheet2!$A$23</c:f>
              <c:strCache>
                <c:ptCount val="1"/>
                <c:pt idx="0">
                  <c:v>Two bedroom average</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Sheet2!$B$21:$E$21</c:f>
              <c:strCache>
                <c:ptCount val="4"/>
                <c:pt idx="0">
                  <c:v>Temp</c:v>
                </c:pt>
                <c:pt idx="1">
                  <c:v>Direct lets (Gold, UEHN, Other)</c:v>
                </c:pt>
                <c:pt idx="2">
                  <c:v>Direct lets (unsuitable temp)</c:v>
                </c:pt>
                <c:pt idx="3">
                  <c:v>Direct lets (all)</c:v>
                </c:pt>
              </c:strCache>
            </c:strRef>
          </c:cat>
          <c:val>
            <c:numRef>
              <c:f>Sheet2!$B$23:$E$23</c:f>
              <c:numCache>
                <c:formatCode>General</c:formatCode>
                <c:ptCount val="4"/>
                <c:pt idx="0">
                  <c:v>14</c:v>
                </c:pt>
                <c:pt idx="1">
                  <c:v>33</c:v>
                </c:pt>
                <c:pt idx="2">
                  <c:v>28</c:v>
                </c:pt>
                <c:pt idx="3">
                  <c:v>31</c:v>
                </c:pt>
              </c:numCache>
            </c:numRef>
          </c:val>
          <c:extLst>
            <c:ext xmlns:c16="http://schemas.microsoft.com/office/drawing/2014/chart" uri="{C3380CC4-5D6E-409C-BE32-E72D297353CC}">
              <c16:uniqueId val="{00000001-8841-49B7-9720-ECF93C89176B}"/>
            </c:ext>
          </c:extLst>
        </c:ser>
        <c:ser>
          <c:idx val="2"/>
          <c:order val="2"/>
          <c:tx>
            <c:strRef>
              <c:f>Sheet2!$A$24</c:f>
              <c:strCache>
                <c:ptCount val="1"/>
                <c:pt idx="0">
                  <c:v>Three bedroom average</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Sheet2!$B$21:$E$21</c:f>
              <c:strCache>
                <c:ptCount val="4"/>
                <c:pt idx="0">
                  <c:v>Temp</c:v>
                </c:pt>
                <c:pt idx="1">
                  <c:v>Direct lets (Gold, UEHN, Other)</c:v>
                </c:pt>
                <c:pt idx="2">
                  <c:v>Direct lets (unsuitable temp)</c:v>
                </c:pt>
                <c:pt idx="3">
                  <c:v>Direct lets (all)</c:v>
                </c:pt>
              </c:strCache>
            </c:strRef>
          </c:cat>
          <c:val>
            <c:numRef>
              <c:f>Sheet2!$B$24:$E$24</c:f>
              <c:numCache>
                <c:formatCode>General</c:formatCode>
                <c:ptCount val="4"/>
                <c:pt idx="0">
                  <c:v>22</c:v>
                </c:pt>
                <c:pt idx="1">
                  <c:v>49</c:v>
                </c:pt>
                <c:pt idx="2">
                  <c:v>28</c:v>
                </c:pt>
                <c:pt idx="3">
                  <c:v>36</c:v>
                </c:pt>
              </c:numCache>
            </c:numRef>
          </c:val>
          <c:extLst>
            <c:ext xmlns:c16="http://schemas.microsoft.com/office/drawing/2014/chart" uri="{C3380CC4-5D6E-409C-BE32-E72D297353CC}">
              <c16:uniqueId val="{00000002-8841-49B7-9720-ECF93C89176B}"/>
            </c:ext>
          </c:extLst>
        </c:ser>
        <c:ser>
          <c:idx val="3"/>
          <c:order val="3"/>
          <c:tx>
            <c:strRef>
              <c:f>Sheet2!$A$25</c:f>
              <c:strCache>
                <c:ptCount val="1"/>
                <c:pt idx="0">
                  <c:v>Average (all bedroom sizes)</c:v>
                </c:pt>
              </c:strCache>
            </c:strRef>
          </c:tx>
          <c:spPr>
            <a:solidFill>
              <a:srgbClr val="F6A2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Sheet2!$B$21:$E$21</c:f>
              <c:strCache>
                <c:ptCount val="4"/>
                <c:pt idx="0">
                  <c:v>Temp</c:v>
                </c:pt>
                <c:pt idx="1">
                  <c:v>Direct lets (Gold, UEHN, Other)</c:v>
                </c:pt>
                <c:pt idx="2">
                  <c:v>Direct lets (unsuitable temp)</c:v>
                </c:pt>
                <c:pt idx="3">
                  <c:v>Direct lets (all)</c:v>
                </c:pt>
              </c:strCache>
            </c:strRef>
          </c:cat>
          <c:val>
            <c:numRef>
              <c:f>Sheet2!$B$25:$E$25</c:f>
              <c:numCache>
                <c:formatCode>General</c:formatCode>
                <c:ptCount val="4"/>
                <c:pt idx="0">
                  <c:v>15</c:v>
                </c:pt>
                <c:pt idx="1">
                  <c:v>37</c:v>
                </c:pt>
                <c:pt idx="2">
                  <c:v>28</c:v>
                </c:pt>
                <c:pt idx="3">
                  <c:v>31</c:v>
                </c:pt>
              </c:numCache>
            </c:numRef>
          </c:val>
          <c:extLst>
            <c:ext xmlns:c16="http://schemas.microsoft.com/office/drawing/2014/chart" uri="{C3380CC4-5D6E-409C-BE32-E72D297353CC}">
              <c16:uniqueId val="{00000003-8841-49B7-9720-ECF93C89176B}"/>
            </c:ext>
          </c:extLst>
        </c:ser>
        <c:dLbls>
          <c:dLblPos val="outEnd"/>
          <c:showLegendKey val="0"/>
          <c:showVal val="1"/>
          <c:showCatName val="0"/>
          <c:showSerName val="0"/>
          <c:showPercent val="0"/>
          <c:showBubbleSize val="0"/>
        </c:dLbls>
        <c:gapWidth val="267"/>
        <c:overlap val="-43"/>
        <c:axId val="912749416"/>
        <c:axId val="912742576"/>
      </c:barChart>
      <c:catAx>
        <c:axId val="91274941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912742576"/>
        <c:crosses val="autoZero"/>
        <c:auto val="1"/>
        <c:lblAlgn val="ctr"/>
        <c:lblOffset val="100"/>
        <c:noMultiLvlLbl val="0"/>
      </c:catAx>
      <c:valAx>
        <c:axId val="91274257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91274941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r>
              <a:rPr lang="en-US" u="sng"/>
              <a:t>Open homeless cases as at 31 March</a:t>
            </a:r>
          </a:p>
        </c:rich>
      </c:tx>
      <c:overlay val="0"/>
      <c:spPr>
        <a:noFill/>
        <a:ln>
          <a:noFill/>
        </a:ln>
        <a:effectLst/>
      </c:spPr>
      <c:txPr>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endParaRPr lang="en-US"/>
        </a:p>
      </c:txPr>
    </c:title>
    <c:autoTitleDeleted val="0"/>
    <c:plotArea>
      <c:layout/>
      <c:areaChart>
        <c:grouping val="standard"/>
        <c:varyColors val="0"/>
        <c:ser>
          <c:idx val="2"/>
          <c:order val="2"/>
          <c:tx>
            <c:strRef>
              <c:f>'Open cases on 31 Mar'!$A$7</c:f>
              <c:strCache>
                <c:ptCount val="1"/>
                <c:pt idx="0">
                  <c:v>Total</c:v>
                </c:pt>
              </c:strCache>
            </c:strRef>
          </c:tx>
          <c:spPr>
            <a:solidFill>
              <a:schemeClr val="accent5">
                <a:lumMod val="60000"/>
                <a:lumOff val="40000"/>
                <a:alpha val="40000"/>
              </a:schemeClr>
            </a:solidFill>
            <a:ln>
              <a:noFill/>
            </a:ln>
            <a:effectLst/>
          </c:spPr>
          <c:dLbls>
            <c:dLbl>
              <c:idx val="0"/>
              <c:layout>
                <c:manualLayout>
                  <c:x val="6.6445182724252493E-3"/>
                  <c:y val="-0.134520276953511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D7-4C28-8DB4-DDCE98D4A4A9}"/>
                </c:ext>
              </c:extLst>
            </c:dLbl>
            <c:dLbl>
              <c:idx val="1"/>
              <c:delete val="1"/>
              <c:extLst>
                <c:ext xmlns:c15="http://schemas.microsoft.com/office/drawing/2012/chart" uri="{CE6537A1-D6FC-4f65-9D91-7224C49458BB}"/>
                <c:ext xmlns:c16="http://schemas.microsoft.com/office/drawing/2014/chart" uri="{C3380CC4-5D6E-409C-BE32-E72D297353CC}">
                  <c16:uniqueId val="{00000001-9ED7-4C28-8DB4-DDCE98D4A4A9}"/>
                </c:ext>
              </c:extLst>
            </c:dLbl>
            <c:dLbl>
              <c:idx val="2"/>
              <c:delete val="1"/>
              <c:extLst>
                <c:ext xmlns:c15="http://schemas.microsoft.com/office/drawing/2012/chart" uri="{CE6537A1-D6FC-4f65-9D91-7224C49458BB}"/>
                <c:ext xmlns:c16="http://schemas.microsoft.com/office/drawing/2014/chart" uri="{C3380CC4-5D6E-409C-BE32-E72D297353CC}">
                  <c16:uniqueId val="{00000002-9ED7-4C28-8DB4-DDCE98D4A4A9}"/>
                </c:ext>
              </c:extLst>
            </c:dLbl>
            <c:dLbl>
              <c:idx val="3"/>
              <c:delete val="1"/>
              <c:extLst>
                <c:ext xmlns:c15="http://schemas.microsoft.com/office/drawing/2012/chart" uri="{CE6537A1-D6FC-4f65-9D91-7224C49458BB}"/>
                <c:ext xmlns:c16="http://schemas.microsoft.com/office/drawing/2014/chart" uri="{C3380CC4-5D6E-409C-BE32-E72D297353CC}">
                  <c16:uniqueId val="{00000003-9ED7-4C28-8DB4-DDCE98D4A4A9}"/>
                </c:ext>
              </c:extLst>
            </c:dLbl>
            <c:dLbl>
              <c:idx val="4"/>
              <c:layout>
                <c:manualLayout>
                  <c:x val="2.2148394241417496E-3"/>
                  <c:y val="-0.209693372898120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D7-4C28-8DB4-DDCE98D4A4A9}"/>
                </c:ext>
              </c:extLst>
            </c:dLbl>
            <c:dLbl>
              <c:idx val="5"/>
              <c:delete val="1"/>
              <c:extLst>
                <c:ext xmlns:c15="http://schemas.microsoft.com/office/drawing/2012/chart" uri="{CE6537A1-D6FC-4f65-9D91-7224C49458BB}"/>
                <c:ext xmlns:c16="http://schemas.microsoft.com/office/drawing/2014/chart" uri="{C3380CC4-5D6E-409C-BE32-E72D297353CC}">
                  <c16:uniqueId val="{00000005-9ED7-4C28-8DB4-DDCE98D4A4A9}"/>
                </c:ext>
              </c:extLst>
            </c:dLbl>
            <c:dLbl>
              <c:idx val="6"/>
              <c:delete val="1"/>
              <c:extLst>
                <c:ext xmlns:c15="http://schemas.microsoft.com/office/drawing/2012/chart" uri="{CE6537A1-D6FC-4f65-9D91-7224C49458BB}"/>
                <c:ext xmlns:c16="http://schemas.microsoft.com/office/drawing/2014/chart" uri="{C3380CC4-5D6E-409C-BE32-E72D297353CC}">
                  <c16:uniqueId val="{00000006-9ED7-4C28-8DB4-DDCE98D4A4A9}"/>
                </c:ext>
              </c:extLst>
            </c:dLbl>
            <c:dLbl>
              <c:idx val="7"/>
              <c:delete val="1"/>
              <c:extLst>
                <c:ext xmlns:c15="http://schemas.microsoft.com/office/drawing/2012/chart" uri="{CE6537A1-D6FC-4f65-9D91-7224C49458BB}"/>
                <c:ext xmlns:c16="http://schemas.microsoft.com/office/drawing/2014/chart" uri="{C3380CC4-5D6E-409C-BE32-E72D297353CC}">
                  <c16:uniqueId val="{00000007-9ED7-4C28-8DB4-DDCE98D4A4A9}"/>
                </c:ext>
              </c:extLst>
            </c:dLbl>
            <c:dLbl>
              <c:idx val="8"/>
              <c:delete val="1"/>
              <c:extLst>
                <c:ext xmlns:c15="http://schemas.microsoft.com/office/drawing/2012/chart" uri="{CE6537A1-D6FC-4f65-9D91-7224C49458BB}"/>
                <c:ext xmlns:c16="http://schemas.microsoft.com/office/drawing/2014/chart" uri="{C3380CC4-5D6E-409C-BE32-E72D297353CC}">
                  <c16:uniqueId val="{00000008-9ED7-4C28-8DB4-DDCE98D4A4A9}"/>
                </c:ext>
              </c:extLst>
            </c:dLbl>
            <c:dLbl>
              <c:idx val="9"/>
              <c:delete val="1"/>
              <c:extLst>
                <c:ext xmlns:c15="http://schemas.microsoft.com/office/drawing/2012/chart" uri="{CE6537A1-D6FC-4f65-9D91-7224C49458BB}"/>
                <c:ext xmlns:c16="http://schemas.microsoft.com/office/drawing/2014/chart" uri="{C3380CC4-5D6E-409C-BE32-E72D297353CC}">
                  <c16:uniqueId val="{00000009-9ED7-4C28-8DB4-DDCE98D4A4A9}"/>
                </c:ext>
              </c:extLst>
            </c:dLbl>
            <c:dLbl>
              <c:idx val="10"/>
              <c:layout>
                <c:manualLayout>
                  <c:x val="-6.6445182724252493E-3"/>
                  <c:y val="-0.37982180269009402"/>
                </c:manualLayout>
              </c:layout>
              <c:showLegendKey val="0"/>
              <c:showVal val="1"/>
              <c:showCatName val="0"/>
              <c:showSerName val="0"/>
              <c:showPercent val="0"/>
              <c:showBubbleSize val="0"/>
              <c:extLst>
                <c:ext xmlns:c15="http://schemas.microsoft.com/office/drawing/2012/chart" uri="{CE6537A1-D6FC-4f65-9D91-7224C49458BB}">
                  <c15:layout>
                    <c:manualLayout>
                      <c:w val="5.3687707641196014E-2"/>
                      <c:h val="5.5331510860845652E-2"/>
                    </c:manualLayout>
                  </c15:layout>
                </c:ext>
                <c:ext xmlns:c16="http://schemas.microsoft.com/office/drawing/2014/chart" uri="{C3380CC4-5D6E-409C-BE32-E72D297353CC}">
                  <c16:uniqueId val="{0000000A-9ED7-4C28-8DB4-DDCE98D4A4A9}"/>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'Open cases on 31 Mar'!$B$4:$X$4</c:f>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'Open cases on 31 Mar'!$B$7:$X$7</c:f>
              <c:numCache>
                <c:formatCode>0</c:formatCode>
                <c:ptCount val="11"/>
                <c:pt idx="0">
                  <c:v>2584</c:v>
                </c:pt>
                <c:pt idx="1">
                  <c:v>2825</c:v>
                </c:pt>
                <c:pt idx="2">
                  <c:v>3179</c:v>
                </c:pt>
                <c:pt idx="3">
                  <c:v>3501</c:v>
                </c:pt>
                <c:pt idx="4">
                  <c:v>4195</c:v>
                </c:pt>
                <c:pt idx="5">
                  <c:v>4806</c:v>
                </c:pt>
                <c:pt idx="6">
                  <c:v>5445</c:v>
                </c:pt>
                <c:pt idx="7">
                  <c:v>6328</c:v>
                </c:pt>
                <c:pt idx="8">
                  <c:v>7116</c:v>
                </c:pt>
                <c:pt idx="9">
                  <c:v>7936</c:v>
                </c:pt>
                <c:pt idx="10">
                  <c:v>9613</c:v>
                </c:pt>
              </c:numCache>
            </c:numRef>
          </c:val>
          <c:extLst>
            <c:ext xmlns:c16="http://schemas.microsoft.com/office/drawing/2014/chart" uri="{C3380CC4-5D6E-409C-BE32-E72D297353CC}">
              <c16:uniqueId val="{0000000B-9ED7-4C28-8DB4-DDCE98D4A4A9}"/>
            </c:ext>
          </c:extLst>
        </c:ser>
        <c:dLbls>
          <c:showLegendKey val="0"/>
          <c:showVal val="0"/>
          <c:showCatName val="0"/>
          <c:showSerName val="0"/>
          <c:showPercent val="0"/>
          <c:showBubbleSize val="0"/>
        </c:dLbls>
        <c:axId val="833109448"/>
        <c:axId val="833106568"/>
        <c:extLst>
          <c:ext xmlns:c15="http://schemas.microsoft.com/office/drawing/2012/chart" uri="{02D57815-91ED-43cb-92C2-25804820EDAC}">
            <c15:filteredAreaSeries>
              <c15:ser>
                <c:idx val="0"/>
                <c:order val="0"/>
                <c:tx>
                  <c:strRef>
                    <c:extLst>
                      <c:ext uri="{02D57815-91ED-43cb-92C2-25804820EDAC}">
                        <c15:formulaRef>
                          <c15:sqref>'Open cases on 31 Mar'!$A$5</c15:sqref>
                        </c15:formulaRef>
                      </c:ext>
                    </c:extLst>
                    <c:strCache>
                      <c:ptCount val="1"/>
                      <c:pt idx="0">
                        <c:v>Homeless</c:v>
                      </c:pt>
                    </c:strCache>
                  </c:strRef>
                </c:tx>
                <c:spPr>
                  <a:solidFill>
                    <a:schemeClr val="accent5">
                      <a:lumMod val="60000"/>
                      <a:lumOff val="40000"/>
                      <a:alpha val="40000"/>
                    </a:schemeClr>
                  </a:solidFill>
                  <a:ln>
                    <a:solidFill>
                      <a:schemeClr val="accent5">
                        <a:lumMod val="60000"/>
                        <a:lumOff val="40000"/>
                        <a:alpha val="40000"/>
                      </a:schemeClr>
                    </a:solidFill>
                  </a:ln>
                  <a:effectLst/>
                </c:spPr>
                <c:cat>
                  <c:numRef>
                    <c:extLst>
                      <c:ext uri="{02D57815-91ED-43cb-92C2-25804820EDAC}">
                        <c15:formulaRef>
                          <c15:sqref>'Open cases on 31 Mar'!$B$4:$X$4</c15:sqref>
                        </c15:formulaRef>
                      </c:ext>
                    </c:extLst>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extLst>
                      <c:ext uri="{02D57815-91ED-43cb-92C2-25804820EDAC}">
                        <c15:formulaRef>
                          <c15:sqref>'Open cases on 31 Mar'!$B$5:$X$5</c15:sqref>
                        </c15:formulaRef>
                      </c:ext>
                    </c:extLst>
                    <c:numCache>
                      <c:formatCode>0</c:formatCode>
                      <c:ptCount val="11"/>
                      <c:pt idx="0">
                        <c:v>2462</c:v>
                      </c:pt>
                      <c:pt idx="1">
                        <c:v>2729</c:v>
                      </c:pt>
                      <c:pt idx="2">
                        <c:v>3116</c:v>
                      </c:pt>
                      <c:pt idx="3">
                        <c:v>3447</c:v>
                      </c:pt>
                      <c:pt idx="4">
                        <c:v>4132</c:v>
                      </c:pt>
                      <c:pt idx="5">
                        <c:v>4711</c:v>
                      </c:pt>
                      <c:pt idx="6">
                        <c:v>5197</c:v>
                      </c:pt>
                      <c:pt idx="7">
                        <c:v>6226</c:v>
                      </c:pt>
                      <c:pt idx="8">
                        <c:v>7003</c:v>
                      </c:pt>
                      <c:pt idx="9">
                        <c:v>7621</c:v>
                      </c:pt>
                      <c:pt idx="10">
                        <c:v>9508</c:v>
                      </c:pt>
                    </c:numCache>
                  </c:numRef>
                </c:val>
                <c:extLst>
                  <c:ext xmlns:c16="http://schemas.microsoft.com/office/drawing/2014/chart" uri="{C3380CC4-5D6E-409C-BE32-E72D297353CC}">
                    <c16:uniqueId val="{0000000C-9ED7-4C28-8DB4-DDCE98D4A4A9}"/>
                  </c:ext>
                </c:extLst>
              </c15:ser>
            </c15:filteredAreaSeries>
            <c15:filteredAreaSeries>
              <c15:ser>
                <c:idx val="1"/>
                <c:order val="1"/>
                <c:tx>
                  <c:strRef>
                    <c:extLst xmlns:c15="http://schemas.microsoft.com/office/drawing/2012/chart">
                      <c:ext xmlns:c15="http://schemas.microsoft.com/office/drawing/2012/chart" uri="{02D57815-91ED-43cb-92C2-25804820EDAC}">
                        <c15:formulaRef>
                          <c15:sqref>'Open cases on 31 Mar'!$A$6</c15:sqref>
                        </c15:formulaRef>
                      </c:ext>
                    </c:extLst>
                    <c:strCache>
                      <c:ptCount val="1"/>
                      <c:pt idx="0">
                        <c:v>Other</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'Open cases on 31 Mar'!$B$4:$X$4</c15:sqref>
                        </c15:formulaRef>
                      </c:ext>
                    </c:extLst>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extLst xmlns:c15="http://schemas.microsoft.com/office/drawing/2012/chart">
                      <c:ext xmlns:c15="http://schemas.microsoft.com/office/drawing/2012/chart" uri="{02D57815-91ED-43cb-92C2-25804820EDAC}">
                        <c15:formulaRef>
                          <c15:sqref>'Open cases on 31 Mar'!$B$6:$X$6</c15:sqref>
                        </c15:formulaRef>
                      </c:ext>
                    </c:extLst>
                    <c:numCache>
                      <c:formatCode>0</c:formatCode>
                      <c:ptCount val="11"/>
                      <c:pt idx="0">
                        <c:v>122</c:v>
                      </c:pt>
                      <c:pt idx="1">
                        <c:v>96</c:v>
                      </c:pt>
                      <c:pt idx="2">
                        <c:v>63</c:v>
                      </c:pt>
                      <c:pt idx="3">
                        <c:v>54</c:v>
                      </c:pt>
                      <c:pt idx="4">
                        <c:v>63</c:v>
                      </c:pt>
                      <c:pt idx="5">
                        <c:v>95</c:v>
                      </c:pt>
                      <c:pt idx="6">
                        <c:v>312</c:v>
                      </c:pt>
                      <c:pt idx="7">
                        <c:v>102</c:v>
                      </c:pt>
                      <c:pt idx="8">
                        <c:v>113</c:v>
                      </c:pt>
                      <c:pt idx="9">
                        <c:v>315</c:v>
                      </c:pt>
                      <c:pt idx="10">
                        <c:v>105</c:v>
                      </c:pt>
                    </c:numCache>
                  </c:numRef>
                </c:val>
                <c:extLst xmlns:c15="http://schemas.microsoft.com/office/drawing/2012/chart">
                  <c:ext xmlns:c16="http://schemas.microsoft.com/office/drawing/2014/chart" uri="{C3380CC4-5D6E-409C-BE32-E72D297353CC}">
                    <c16:uniqueId val="{0000000D-9ED7-4C28-8DB4-DDCE98D4A4A9}"/>
                  </c:ext>
                </c:extLst>
              </c15:ser>
            </c15:filteredAreaSeries>
          </c:ext>
        </c:extLst>
      </c:areaChart>
      <c:catAx>
        <c:axId val="833109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33106568"/>
        <c:crosses val="autoZero"/>
        <c:auto val="1"/>
        <c:lblAlgn val="ctr"/>
        <c:lblOffset val="100"/>
        <c:noMultiLvlLbl val="0"/>
      </c:catAx>
      <c:valAx>
        <c:axId val="833106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Open Cses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33109448"/>
        <c:crosses val="autoZero"/>
        <c:crossBetween val="midCat"/>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0">
          <a:solidFill>
            <a:schemeClr val="tx1"/>
          </a:solidFill>
          <a:latin typeface="+mn-lt"/>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r>
              <a:rPr lang="en-GB" sz="1400" b="0" u="sng"/>
              <a:t>Average Case Length 2015-2026</a:t>
            </a:r>
          </a:p>
        </c:rich>
      </c:tx>
      <c:layout>
        <c:manualLayout>
          <c:xMode val="edge"/>
          <c:yMode val="edge"/>
          <c:x val="0.35472578763127188"/>
          <c:y val="3.1746031746031744E-2"/>
        </c:manualLayout>
      </c:layout>
      <c:overlay val="0"/>
      <c:spPr>
        <a:noFill/>
        <a:ln>
          <a:noFill/>
        </a:ln>
        <a:effectLst/>
      </c:spPr>
      <c:txPr>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1785297549591599"/>
          <c:y val="0.16780082509749067"/>
          <c:w val="0.84528979877515309"/>
          <c:h val="0.60544351758148718"/>
        </c:manualLayout>
      </c:layout>
      <c:lineChart>
        <c:grouping val="standard"/>
        <c:varyColors val="0"/>
        <c:ser>
          <c:idx val="0"/>
          <c:order val="0"/>
          <c:tx>
            <c:strRef>
              <c:f>'Average Case Length'!$A$5</c:f>
              <c:strCache>
                <c:ptCount val="1"/>
                <c:pt idx="0">
                  <c:v>Homeless</c:v>
                </c:pt>
              </c:strCache>
            </c:strRef>
          </c:tx>
          <c:spPr>
            <a:ln w="28575" cap="rnd">
              <a:solidFill>
                <a:schemeClr val="accent1"/>
              </a:solidFill>
              <a:round/>
            </a:ln>
            <a:effectLst/>
          </c:spPr>
          <c:marker>
            <c:symbol val="none"/>
          </c:marker>
          <c:cat>
            <c:strRef>
              <c:f>'Average Case Length'!$B$4:$X$4</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'Average Case Length'!$B$5:$X$5</c:f>
              <c:numCache>
                <c:formatCode>0.0</c:formatCode>
                <c:ptCount val="11"/>
                <c:pt idx="0">
                  <c:v>247.33</c:v>
                </c:pt>
                <c:pt idx="1">
                  <c:v>303.06</c:v>
                </c:pt>
                <c:pt idx="2">
                  <c:v>311.39999999999998</c:v>
                </c:pt>
                <c:pt idx="3">
                  <c:v>387</c:v>
                </c:pt>
                <c:pt idx="4">
                  <c:v>403.2</c:v>
                </c:pt>
                <c:pt idx="5">
                  <c:v>498.4</c:v>
                </c:pt>
                <c:pt idx="6">
                  <c:v>651.29999999999995</c:v>
                </c:pt>
                <c:pt idx="7">
                  <c:v>665.1</c:v>
                </c:pt>
                <c:pt idx="8">
                  <c:v>739.97</c:v>
                </c:pt>
                <c:pt idx="9">
                  <c:v>715.55</c:v>
                </c:pt>
                <c:pt idx="10">
                  <c:v>714.18</c:v>
                </c:pt>
              </c:numCache>
            </c:numRef>
          </c:val>
          <c:smooth val="1"/>
          <c:extLst>
            <c:ext xmlns:c16="http://schemas.microsoft.com/office/drawing/2014/chart" uri="{C3380CC4-5D6E-409C-BE32-E72D297353CC}">
              <c16:uniqueId val="{00000000-5C1C-41A2-90D9-261F8D03E456}"/>
            </c:ext>
          </c:extLst>
        </c:ser>
        <c:ser>
          <c:idx val="1"/>
          <c:order val="1"/>
          <c:tx>
            <c:strRef>
              <c:f>'Average Case Length'!$A$6</c:f>
              <c:strCache>
                <c:ptCount val="1"/>
                <c:pt idx="0">
                  <c:v>Intentionally Homeless</c:v>
                </c:pt>
              </c:strCache>
            </c:strRef>
          </c:tx>
          <c:spPr>
            <a:ln w="28575" cap="rnd">
              <a:solidFill>
                <a:schemeClr val="bg2"/>
              </a:solidFill>
              <a:round/>
            </a:ln>
            <a:effectLst/>
          </c:spPr>
          <c:marker>
            <c:symbol val="none"/>
          </c:marker>
          <c:cat>
            <c:strRef>
              <c:f>'Average Case Length'!$B$4:$X$4</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'Average Case Length'!$B$6:$X$6</c:f>
              <c:numCache>
                <c:formatCode>0.0</c:formatCode>
                <c:ptCount val="11"/>
                <c:pt idx="0">
                  <c:v>67.36</c:v>
                </c:pt>
                <c:pt idx="1">
                  <c:v>103.73</c:v>
                </c:pt>
                <c:pt idx="2">
                  <c:v>119.8</c:v>
                </c:pt>
                <c:pt idx="3">
                  <c:v>170.96</c:v>
                </c:pt>
                <c:pt idx="4">
                  <c:v>164.1</c:v>
                </c:pt>
                <c:pt idx="5">
                  <c:v>296.58</c:v>
                </c:pt>
                <c:pt idx="6">
                  <c:v>746.6</c:v>
                </c:pt>
                <c:pt idx="7">
                  <c:v>786</c:v>
                </c:pt>
                <c:pt idx="8">
                  <c:v>151.19999999999999</c:v>
                </c:pt>
                <c:pt idx="9">
                  <c:v>40.43</c:v>
                </c:pt>
                <c:pt idx="10">
                  <c:v>82.48</c:v>
                </c:pt>
              </c:numCache>
            </c:numRef>
          </c:val>
          <c:smooth val="1"/>
          <c:extLst>
            <c:ext xmlns:c16="http://schemas.microsoft.com/office/drawing/2014/chart" uri="{C3380CC4-5D6E-409C-BE32-E72D297353CC}">
              <c16:uniqueId val="{00000001-5C1C-41A2-90D9-261F8D03E456}"/>
            </c:ext>
          </c:extLst>
        </c:ser>
        <c:ser>
          <c:idx val="2"/>
          <c:order val="2"/>
          <c:tx>
            <c:strRef>
              <c:f>'Average Case Length'!$A$7</c:f>
              <c:strCache>
                <c:ptCount val="1"/>
                <c:pt idx="0">
                  <c:v>Other</c:v>
                </c:pt>
              </c:strCache>
            </c:strRef>
          </c:tx>
          <c:spPr>
            <a:ln w="28575" cap="rnd">
              <a:solidFill>
                <a:srgbClr val="FF0000"/>
              </a:solidFill>
              <a:round/>
            </a:ln>
            <a:effectLst/>
          </c:spPr>
          <c:marker>
            <c:symbol val="none"/>
          </c:marker>
          <c:cat>
            <c:strRef>
              <c:f>'Average Case Length'!$B$4:$X$4</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'Average Case Length'!$B$7:$X$7</c:f>
              <c:numCache>
                <c:formatCode>0.0</c:formatCode>
                <c:ptCount val="11"/>
                <c:pt idx="0">
                  <c:v>63.06</c:v>
                </c:pt>
                <c:pt idx="1">
                  <c:v>51.78</c:v>
                </c:pt>
                <c:pt idx="2">
                  <c:v>54.18</c:v>
                </c:pt>
                <c:pt idx="3">
                  <c:v>43.54</c:v>
                </c:pt>
                <c:pt idx="4">
                  <c:v>44.69</c:v>
                </c:pt>
                <c:pt idx="5">
                  <c:v>85.84</c:v>
                </c:pt>
                <c:pt idx="6">
                  <c:v>184.6</c:v>
                </c:pt>
                <c:pt idx="7">
                  <c:v>181.07</c:v>
                </c:pt>
                <c:pt idx="8">
                  <c:v>95.88</c:v>
                </c:pt>
                <c:pt idx="9">
                  <c:v>104.76</c:v>
                </c:pt>
                <c:pt idx="10">
                  <c:v>32.29</c:v>
                </c:pt>
              </c:numCache>
            </c:numRef>
          </c:val>
          <c:smooth val="1"/>
          <c:extLst>
            <c:ext xmlns:c16="http://schemas.microsoft.com/office/drawing/2014/chart" uri="{C3380CC4-5D6E-409C-BE32-E72D297353CC}">
              <c16:uniqueId val="{00000002-5C1C-41A2-90D9-261F8D03E456}"/>
            </c:ext>
          </c:extLst>
        </c:ser>
        <c:ser>
          <c:idx val="3"/>
          <c:order val="3"/>
          <c:tx>
            <c:strRef>
              <c:f>'Average Case Length'!$A$8</c:f>
              <c:strCache>
                <c:ptCount val="1"/>
                <c:pt idx="0">
                  <c:v>Average</c:v>
                </c:pt>
              </c:strCache>
            </c:strRef>
          </c:tx>
          <c:spPr>
            <a:ln w="28575" cap="rnd">
              <a:solidFill>
                <a:schemeClr val="accent4"/>
              </a:solidFill>
              <a:prstDash val="dash"/>
              <a:round/>
            </a:ln>
            <a:effectLst/>
          </c:spPr>
          <c:marker>
            <c:symbol val="none"/>
          </c:marker>
          <c:cat>
            <c:strRef>
              <c:f>'Average Case Length'!$B$4:$X$4</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'Average Case Length'!$B$8:$X$8</c:f>
              <c:numCache>
                <c:formatCode>0.0</c:formatCode>
                <c:ptCount val="11"/>
                <c:pt idx="0">
                  <c:v>234.7</c:v>
                </c:pt>
                <c:pt idx="1">
                  <c:v>285.79000000000002</c:v>
                </c:pt>
                <c:pt idx="2">
                  <c:v>293.86</c:v>
                </c:pt>
                <c:pt idx="3">
                  <c:v>365.29</c:v>
                </c:pt>
                <c:pt idx="4">
                  <c:v>379.1</c:v>
                </c:pt>
                <c:pt idx="5">
                  <c:v>485.56</c:v>
                </c:pt>
                <c:pt idx="6">
                  <c:v>629.5</c:v>
                </c:pt>
                <c:pt idx="7">
                  <c:v>560.1</c:v>
                </c:pt>
                <c:pt idx="8">
                  <c:v>637.64</c:v>
                </c:pt>
                <c:pt idx="9">
                  <c:v>617.36</c:v>
                </c:pt>
                <c:pt idx="10">
                  <c:v>589.80999999999995</c:v>
                </c:pt>
              </c:numCache>
            </c:numRef>
          </c:val>
          <c:smooth val="1"/>
          <c:extLst>
            <c:ext xmlns:c16="http://schemas.microsoft.com/office/drawing/2014/chart" uri="{C3380CC4-5D6E-409C-BE32-E72D297353CC}">
              <c16:uniqueId val="{00000003-5C1C-41A2-90D9-261F8D03E456}"/>
            </c:ext>
          </c:extLst>
        </c:ser>
        <c:dLbls>
          <c:showLegendKey val="0"/>
          <c:showVal val="0"/>
          <c:showCatName val="0"/>
          <c:showSerName val="0"/>
          <c:showPercent val="0"/>
          <c:showBubbleSize val="0"/>
        </c:dLbls>
        <c:smooth val="0"/>
        <c:axId val="126827136"/>
        <c:axId val="126829312"/>
      </c:lineChart>
      <c:catAx>
        <c:axId val="12682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chemeClr val="tx1"/>
                </a:solidFill>
                <a:latin typeface="+mn-lt"/>
                <a:ea typeface="+mn-ea"/>
                <a:cs typeface="+mn-cs"/>
              </a:defRPr>
            </a:pPr>
            <a:endParaRPr lang="en-US"/>
          </a:p>
        </c:txPr>
        <c:crossAx val="126829312"/>
        <c:crosses val="autoZero"/>
        <c:auto val="1"/>
        <c:lblAlgn val="ctr"/>
        <c:lblOffset val="100"/>
        <c:tickLblSkip val="1"/>
        <c:tickMarkSkip val="1"/>
        <c:noMultiLvlLbl val="0"/>
      </c:catAx>
      <c:valAx>
        <c:axId val="126829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r>
                  <a:rPr lang="en-GB"/>
                  <a:t>Case Length (Days)</a:t>
                </a:r>
              </a:p>
            </c:rich>
          </c:tx>
          <c:layout>
            <c:manualLayout>
              <c:xMode val="edge"/>
              <c:yMode val="edge"/>
              <c:x val="1.8669778296382798E-2"/>
              <c:y val="0.29251772099916146"/>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0" spcFirstLastPara="1" vertOverflow="ellipsis" wrap="square" anchor="ctr" anchorCtr="1"/>
          <a:lstStyle/>
          <a:p>
            <a:pPr>
              <a:defRPr sz="1000" b="0" i="0" u="none" strike="noStrike" kern="1200" baseline="0">
                <a:solidFill>
                  <a:schemeClr val="tx1"/>
                </a:solidFill>
                <a:latin typeface="+mn-lt"/>
                <a:ea typeface="+mn-ea"/>
                <a:cs typeface="+mn-cs"/>
              </a:defRPr>
            </a:pPr>
            <a:endParaRPr lang="en-US"/>
          </a:p>
        </c:txPr>
        <c:crossAx val="126827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9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Days</a:t>
            </a:r>
            <a:r>
              <a:rPr lang="en-GB" b="1" baseline="0"/>
              <a:t> from Void to use for Temp or Housed</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Sheet5!$B$37</c:f>
              <c:strCache>
                <c:ptCount val="1"/>
                <c:pt idx="0">
                  <c:v>Households booked into Temp</c:v>
                </c:pt>
              </c:strCache>
            </c:strRef>
          </c:tx>
          <c:spPr>
            <a:ln w="28575" cap="rnd">
              <a:solidFill>
                <a:schemeClr val="tx1"/>
              </a:solidFill>
              <a:round/>
            </a:ln>
            <a:effectLst/>
          </c:spPr>
          <c:marker>
            <c:symbol val="none"/>
          </c:marker>
          <c:cat>
            <c:numRef>
              <c:f>Sheet5!$C$36:$Q$36</c:f>
              <c:numCache>
                <c:formatCode>General</c:formatCode>
                <c:ptCount val="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numCache>
            </c:numRef>
          </c:cat>
          <c:val>
            <c:numRef>
              <c:f>Sheet5!$C$37:$Q$37</c:f>
              <c:numCache>
                <c:formatCode>General</c:formatCode>
                <c:ptCount val="15"/>
                <c:pt idx="0">
                  <c:v>38</c:v>
                </c:pt>
                <c:pt idx="1">
                  <c:v>41</c:v>
                </c:pt>
                <c:pt idx="2">
                  <c:v>16</c:v>
                </c:pt>
                <c:pt idx="3">
                  <c:v>57</c:v>
                </c:pt>
                <c:pt idx="4">
                  <c:v>32</c:v>
                </c:pt>
                <c:pt idx="5">
                  <c:v>38</c:v>
                </c:pt>
                <c:pt idx="6">
                  <c:v>45</c:v>
                </c:pt>
                <c:pt idx="7">
                  <c:v>31</c:v>
                </c:pt>
                <c:pt idx="8">
                  <c:v>19</c:v>
                </c:pt>
                <c:pt idx="9">
                  <c:v>11</c:v>
                </c:pt>
                <c:pt idx="10">
                  <c:v>8</c:v>
                </c:pt>
                <c:pt idx="11">
                  <c:v>10</c:v>
                </c:pt>
                <c:pt idx="12">
                  <c:v>11</c:v>
                </c:pt>
                <c:pt idx="13">
                  <c:v>6</c:v>
                </c:pt>
                <c:pt idx="14">
                  <c:v>19</c:v>
                </c:pt>
              </c:numCache>
            </c:numRef>
          </c:val>
          <c:smooth val="0"/>
          <c:extLst>
            <c:ext xmlns:c16="http://schemas.microsoft.com/office/drawing/2014/chart" uri="{C3380CC4-5D6E-409C-BE32-E72D297353CC}">
              <c16:uniqueId val="{00000000-368F-42A5-A315-F1F4D7889459}"/>
            </c:ext>
          </c:extLst>
        </c:ser>
        <c:ser>
          <c:idx val="1"/>
          <c:order val="1"/>
          <c:tx>
            <c:strRef>
              <c:f>Sheet5!$B$38</c:f>
              <c:strCache>
                <c:ptCount val="1"/>
                <c:pt idx="0">
                  <c:v>Direct lets (Gold, UEHN, Other)</c:v>
                </c:pt>
              </c:strCache>
            </c:strRef>
          </c:tx>
          <c:spPr>
            <a:ln w="28575" cap="rnd">
              <a:solidFill>
                <a:schemeClr val="accent2"/>
              </a:solidFill>
              <a:round/>
            </a:ln>
            <a:effectLst/>
          </c:spPr>
          <c:marker>
            <c:symbol val="none"/>
          </c:marker>
          <c:cat>
            <c:numRef>
              <c:f>Sheet5!$C$36:$Q$36</c:f>
              <c:numCache>
                <c:formatCode>General</c:formatCode>
                <c:ptCount val="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numCache>
            </c:numRef>
          </c:cat>
          <c:val>
            <c:numRef>
              <c:f>Sheet5!$C$38:$Q$38</c:f>
              <c:numCache>
                <c:formatCode>General</c:formatCode>
                <c:ptCount val="15"/>
                <c:pt idx="0">
                  <c:v>8</c:v>
                </c:pt>
                <c:pt idx="1">
                  <c:v>0</c:v>
                </c:pt>
                <c:pt idx="2">
                  <c:v>0</c:v>
                </c:pt>
                <c:pt idx="3">
                  <c:v>3</c:v>
                </c:pt>
                <c:pt idx="4">
                  <c:v>1</c:v>
                </c:pt>
                <c:pt idx="5">
                  <c:v>2</c:v>
                </c:pt>
                <c:pt idx="6">
                  <c:v>3</c:v>
                </c:pt>
                <c:pt idx="7">
                  <c:v>7</c:v>
                </c:pt>
                <c:pt idx="8">
                  <c:v>1</c:v>
                </c:pt>
                <c:pt idx="9">
                  <c:v>0</c:v>
                </c:pt>
                <c:pt idx="10">
                  <c:v>12</c:v>
                </c:pt>
                <c:pt idx="11">
                  <c:v>11</c:v>
                </c:pt>
                <c:pt idx="12">
                  <c:v>9</c:v>
                </c:pt>
                <c:pt idx="13">
                  <c:v>3</c:v>
                </c:pt>
                <c:pt idx="14">
                  <c:v>2</c:v>
                </c:pt>
              </c:numCache>
            </c:numRef>
          </c:val>
          <c:smooth val="0"/>
          <c:extLst>
            <c:ext xmlns:c16="http://schemas.microsoft.com/office/drawing/2014/chart" uri="{C3380CC4-5D6E-409C-BE32-E72D297353CC}">
              <c16:uniqueId val="{00000001-368F-42A5-A315-F1F4D7889459}"/>
            </c:ext>
          </c:extLst>
        </c:ser>
        <c:ser>
          <c:idx val="2"/>
          <c:order val="2"/>
          <c:tx>
            <c:strRef>
              <c:f>Sheet5!$B$39</c:f>
              <c:strCache>
                <c:ptCount val="1"/>
                <c:pt idx="0">
                  <c:v>Direct lets (unsuitable temp)</c:v>
                </c:pt>
              </c:strCache>
            </c:strRef>
          </c:tx>
          <c:spPr>
            <a:ln w="28575" cap="rnd">
              <a:solidFill>
                <a:srgbClr val="92D050"/>
              </a:solidFill>
              <a:round/>
            </a:ln>
            <a:effectLst/>
          </c:spPr>
          <c:marker>
            <c:symbol val="none"/>
          </c:marker>
          <c:cat>
            <c:numRef>
              <c:f>Sheet5!$C$36:$Q$36</c:f>
              <c:numCache>
                <c:formatCode>General</c:formatCode>
                <c:ptCount val="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numCache>
            </c:numRef>
          </c:cat>
          <c:val>
            <c:numRef>
              <c:f>Sheet5!$C$39:$Q$39</c:f>
              <c:numCache>
                <c:formatCode>General</c:formatCode>
                <c:ptCount val="15"/>
                <c:pt idx="0">
                  <c:v>0</c:v>
                </c:pt>
                <c:pt idx="1">
                  <c:v>0</c:v>
                </c:pt>
                <c:pt idx="2">
                  <c:v>0</c:v>
                </c:pt>
                <c:pt idx="3">
                  <c:v>1</c:v>
                </c:pt>
                <c:pt idx="4">
                  <c:v>12</c:v>
                </c:pt>
                <c:pt idx="5">
                  <c:v>2</c:v>
                </c:pt>
                <c:pt idx="6">
                  <c:v>25</c:v>
                </c:pt>
                <c:pt idx="7">
                  <c:v>4</c:v>
                </c:pt>
                <c:pt idx="8">
                  <c:v>0</c:v>
                </c:pt>
                <c:pt idx="9">
                  <c:v>0</c:v>
                </c:pt>
                <c:pt idx="10">
                  <c:v>34</c:v>
                </c:pt>
                <c:pt idx="11">
                  <c:v>19</c:v>
                </c:pt>
                <c:pt idx="12">
                  <c:v>2</c:v>
                </c:pt>
                <c:pt idx="13">
                  <c:v>12</c:v>
                </c:pt>
                <c:pt idx="14">
                  <c:v>9</c:v>
                </c:pt>
              </c:numCache>
            </c:numRef>
          </c:val>
          <c:smooth val="0"/>
          <c:extLst>
            <c:ext xmlns:c16="http://schemas.microsoft.com/office/drawing/2014/chart" uri="{C3380CC4-5D6E-409C-BE32-E72D297353CC}">
              <c16:uniqueId val="{00000002-368F-42A5-A315-F1F4D7889459}"/>
            </c:ext>
          </c:extLst>
        </c:ser>
        <c:ser>
          <c:idx val="3"/>
          <c:order val="3"/>
          <c:tx>
            <c:strRef>
              <c:f>Sheet5!$B$40</c:f>
              <c:strCache>
                <c:ptCount val="1"/>
                <c:pt idx="0">
                  <c:v>Direct lets (all)</c:v>
                </c:pt>
              </c:strCache>
            </c:strRef>
          </c:tx>
          <c:spPr>
            <a:ln w="28575" cap="rnd">
              <a:solidFill>
                <a:srgbClr val="FFC000"/>
              </a:solidFill>
              <a:round/>
            </a:ln>
            <a:effectLst/>
          </c:spPr>
          <c:marker>
            <c:symbol val="none"/>
          </c:marker>
          <c:cat>
            <c:numRef>
              <c:f>Sheet5!$C$36:$Q$36</c:f>
              <c:numCache>
                <c:formatCode>General</c:formatCode>
                <c:ptCount val="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numCache>
            </c:numRef>
          </c:cat>
          <c:val>
            <c:numRef>
              <c:f>Sheet5!$C$40:$Q$40</c:f>
              <c:numCache>
                <c:formatCode>General</c:formatCode>
                <c:ptCount val="15"/>
                <c:pt idx="0">
                  <c:v>8</c:v>
                </c:pt>
                <c:pt idx="1">
                  <c:v>0</c:v>
                </c:pt>
                <c:pt idx="2">
                  <c:v>0</c:v>
                </c:pt>
                <c:pt idx="3">
                  <c:v>3</c:v>
                </c:pt>
                <c:pt idx="4">
                  <c:v>13</c:v>
                </c:pt>
                <c:pt idx="5">
                  <c:v>4</c:v>
                </c:pt>
                <c:pt idx="6">
                  <c:v>28</c:v>
                </c:pt>
                <c:pt idx="7">
                  <c:v>11</c:v>
                </c:pt>
                <c:pt idx="8">
                  <c:v>1</c:v>
                </c:pt>
                <c:pt idx="9">
                  <c:v>0</c:v>
                </c:pt>
                <c:pt idx="10">
                  <c:v>46</c:v>
                </c:pt>
                <c:pt idx="11">
                  <c:v>30</c:v>
                </c:pt>
                <c:pt idx="12">
                  <c:v>11</c:v>
                </c:pt>
                <c:pt idx="13">
                  <c:v>15</c:v>
                </c:pt>
                <c:pt idx="14">
                  <c:v>11</c:v>
                </c:pt>
              </c:numCache>
            </c:numRef>
          </c:val>
          <c:smooth val="0"/>
          <c:extLst>
            <c:ext xmlns:c16="http://schemas.microsoft.com/office/drawing/2014/chart" uri="{C3380CC4-5D6E-409C-BE32-E72D297353CC}">
              <c16:uniqueId val="{00000003-368F-42A5-A315-F1F4D7889459}"/>
            </c:ext>
          </c:extLst>
        </c:ser>
        <c:dLbls>
          <c:showLegendKey val="0"/>
          <c:showVal val="0"/>
          <c:showCatName val="0"/>
          <c:showSerName val="0"/>
          <c:showPercent val="0"/>
          <c:showBubbleSize val="0"/>
        </c:dLbls>
        <c:smooth val="0"/>
        <c:axId val="1121151328"/>
        <c:axId val="1121151688"/>
      </c:lineChart>
      <c:catAx>
        <c:axId val="112115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1151688"/>
        <c:crosses val="autoZero"/>
        <c:auto val="1"/>
        <c:lblAlgn val="ctr"/>
        <c:lblOffset val="100"/>
        <c:noMultiLvlLbl val="0"/>
      </c:catAx>
      <c:valAx>
        <c:axId val="1121151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households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1151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Evictions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Sheet6!$B$1</c:f>
              <c:strCache>
                <c:ptCount val="1"/>
                <c:pt idx="0">
                  <c:v>Notice of Proceedings Issued</c:v>
                </c:pt>
              </c:strCache>
            </c:strRef>
          </c:tx>
          <c:spPr>
            <a:solidFill>
              <a:schemeClr val="accent1"/>
            </a:solidFill>
            <a:ln>
              <a:noFill/>
            </a:ln>
            <a:effectLst/>
          </c:spPr>
          <c:invertIfNegative val="0"/>
          <c:cat>
            <c:strRef>
              <c:f>Sheet6!$A$2:$A$13</c:f>
              <c:strCache>
                <c:ptCount val="12"/>
                <c:pt idx="0">
                  <c:v>2014/15</c:v>
                </c:pt>
                <c:pt idx="1">
                  <c:v>2015/16</c:v>
                </c:pt>
                <c:pt idx="2">
                  <c:v>2016/17</c:v>
                </c:pt>
                <c:pt idx="3">
                  <c:v>2017/18</c:v>
                </c:pt>
                <c:pt idx="4">
                  <c:v>2018/19</c:v>
                </c:pt>
                <c:pt idx="5">
                  <c:v>2019/20</c:v>
                </c:pt>
                <c:pt idx="6">
                  <c:v>2020/21</c:v>
                </c:pt>
                <c:pt idx="7">
                  <c:v>2021/22</c:v>
                </c:pt>
                <c:pt idx="8">
                  <c:v>2022/23</c:v>
                </c:pt>
                <c:pt idx="9">
                  <c:v>2023/24</c:v>
                </c:pt>
                <c:pt idx="10">
                  <c:v>2024/25</c:v>
                </c:pt>
                <c:pt idx="11">
                  <c:v>2025/26</c:v>
                </c:pt>
              </c:strCache>
            </c:strRef>
          </c:cat>
          <c:val>
            <c:numRef>
              <c:f>Sheet6!$B$2:$B$13</c:f>
              <c:numCache>
                <c:formatCode>#,##0</c:formatCode>
                <c:ptCount val="12"/>
                <c:pt idx="0">
                  <c:v>1690</c:v>
                </c:pt>
                <c:pt idx="1">
                  <c:v>1720</c:v>
                </c:pt>
                <c:pt idx="2">
                  <c:v>1850</c:v>
                </c:pt>
                <c:pt idx="3">
                  <c:v>1980</c:v>
                </c:pt>
                <c:pt idx="4">
                  <c:v>2105</c:v>
                </c:pt>
                <c:pt idx="5">
                  <c:v>1844</c:v>
                </c:pt>
                <c:pt idx="6" formatCode="General">
                  <c:v>98</c:v>
                </c:pt>
                <c:pt idx="7" formatCode="General">
                  <c:v>124</c:v>
                </c:pt>
                <c:pt idx="8" formatCode="General">
                  <c:v>890</c:v>
                </c:pt>
                <c:pt idx="9">
                  <c:v>1395</c:v>
                </c:pt>
                <c:pt idx="10">
                  <c:v>1420</c:v>
                </c:pt>
                <c:pt idx="11" formatCode="General">
                  <c:v>117</c:v>
                </c:pt>
              </c:numCache>
            </c:numRef>
          </c:val>
          <c:extLst>
            <c:ext xmlns:c16="http://schemas.microsoft.com/office/drawing/2014/chart" uri="{C3380CC4-5D6E-409C-BE32-E72D297353CC}">
              <c16:uniqueId val="{00000000-A53C-4B77-84CB-4BD83F09B137}"/>
            </c:ext>
          </c:extLst>
        </c:ser>
        <c:ser>
          <c:idx val="1"/>
          <c:order val="1"/>
          <c:tx>
            <c:strRef>
              <c:f>Sheet6!$C$1</c:f>
              <c:strCache>
                <c:ptCount val="1"/>
                <c:pt idx="0">
                  <c:v>Cases taken to court</c:v>
                </c:pt>
              </c:strCache>
            </c:strRef>
          </c:tx>
          <c:spPr>
            <a:solidFill>
              <a:schemeClr val="accent2"/>
            </a:solidFill>
            <a:ln>
              <a:noFill/>
            </a:ln>
            <a:effectLst/>
          </c:spPr>
          <c:invertIfNegative val="0"/>
          <c:cat>
            <c:strRef>
              <c:f>Sheet6!$A$2:$A$13</c:f>
              <c:strCache>
                <c:ptCount val="12"/>
                <c:pt idx="0">
                  <c:v>2014/15</c:v>
                </c:pt>
                <c:pt idx="1">
                  <c:v>2015/16</c:v>
                </c:pt>
                <c:pt idx="2">
                  <c:v>2016/17</c:v>
                </c:pt>
                <c:pt idx="3">
                  <c:v>2017/18</c:v>
                </c:pt>
                <c:pt idx="4">
                  <c:v>2018/19</c:v>
                </c:pt>
                <c:pt idx="5">
                  <c:v>2019/20</c:v>
                </c:pt>
                <c:pt idx="6">
                  <c:v>2020/21</c:v>
                </c:pt>
                <c:pt idx="7">
                  <c:v>2021/22</c:v>
                </c:pt>
                <c:pt idx="8">
                  <c:v>2022/23</c:v>
                </c:pt>
                <c:pt idx="9">
                  <c:v>2023/24</c:v>
                </c:pt>
                <c:pt idx="10">
                  <c:v>2024/25</c:v>
                </c:pt>
                <c:pt idx="11">
                  <c:v>2025/26</c:v>
                </c:pt>
              </c:strCache>
            </c:strRef>
          </c:cat>
          <c:val>
            <c:numRef>
              <c:f>Sheet6!$C$2:$C$13</c:f>
              <c:numCache>
                <c:formatCode>General</c:formatCode>
                <c:ptCount val="12"/>
                <c:pt idx="0">
                  <c:v>390</c:v>
                </c:pt>
                <c:pt idx="1">
                  <c:v>415</c:v>
                </c:pt>
                <c:pt idx="2">
                  <c:v>440</c:v>
                </c:pt>
                <c:pt idx="3">
                  <c:v>485</c:v>
                </c:pt>
                <c:pt idx="4">
                  <c:v>510</c:v>
                </c:pt>
                <c:pt idx="5">
                  <c:v>462</c:v>
                </c:pt>
                <c:pt idx="6">
                  <c:v>12</c:v>
                </c:pt>
                <c:pt idx="7">
                  <c:v>18</c:v>
                </c:pt>
                <c:pt idx="8">
                  <c:v>110</c:v>
                </c:pt>
                <c:pt idx="9">
                  <c:v>240</c:v>
                </c:pt>
                <c:pt idx="10">
                  <c:v>285</c:v>
                </c:pt>
                <c:pt idx="11">
                  <c:v>68</c:v>
                </c:pt>
              </c:numCache>
            </c:numRef>
          </c:val>
          <c:extLst>
            <c:ext xmlns:c16="http://schemas.microsoft.com/office/drawing/2014/chart" uri="{C3380CC4-5D6E-409C-BE32-E72D297353CC}">
              <c16:uniqueId val="{00000001-A53C-4B77-84CB-4BD83F09B137}"/>
            </c:ext>
          </c:extLst>
        </c:ser>
        <c:ser>
          <c:idx val="2"/>
          <c:order val="2"/>
          <c:tx>
            <c:strRef>
              <c:f>Sheet6!$D$1</c:f>
              <c:strCache>
                <c:ptCount val="1"/>
                <c:pt idx="0">
                  <c:v>Eviction Decrees Granted</c:v>
                </c:pt>
              </c:strCache>
            </c:strRef>
          </c:tx>
          <c:spPr>
            <a:solidFill>
              <a:schemeClr val="accent3"/>
            </a:solidFill>
            <a:ln>
              <a:noFill/>
            </a:ln>
            <a:effectLst/>
          </c:spPr>
          <c:invertIfNegative val="0"/>
          <c:cat>
            <c:strRef>
              <c:f>Sheet6!$A$2:$A$13</c:f>
              <c:strCache>
                <c:ptCount val="12"/>
                <c:pt idx="0">
                  <c:v>2014/15</c:v>
                </c:pt>
                <c:pt idx="1">
                  <c:v>2015/16</c:v>
                </c:pt>
                <c:pt idx="2">
                  <c:v>2016/17</c:v>
                </c:pt>
                <c:pt idx="3">
                  <c:v>2017/18</c:v>
                </c:pt>
                <c:pt idx="4">
                  <c:v>2018/19</c:v>
                </c:pt>
                <c:pt idx="5">
                  <c:v>2019/20</c:v>
                </c:pt>
                <c:pt idx="6">
                  <c:v>2020/21</c:v>
                </c:pt>
                <c:pt idx="7">
                  <c:v>2021/22</c:v>
                </c:pt>
                <c:pt idx="8">
                  <c:v>2022/23</c:v>
                </c:pt>
                <c:pt idx="9">
                  <c:v>2023/24</c:v>
                </c:pt>
                <c:pt idx="10">
                  <c:v>2024/25</c:v>
                </c:pt>
                <c:pt idx="11">
                  <c:v>2025/26</c:v>
                </c:pt>
              </c:strCache>
            </c:strRef>
          </c:cat>
          <c:val>
            <c:numRef>
              <c:f>Sheet6!$D$2:$D$13</c:f>
              <c:numCache>
                <c:formatCode>General</c:formatCode>
                <c:ptCount val="12"/>
                <c:pt idx="0">
                  <c:v>180</c:v>
                </c:pt>
                <c:pt idx="1">
                  <c:v>198</c:v>
                </c:pt>
                <c:pt idx="2">
                  <c:v>215</c:v>
                </c:pt>
                <c:pt idx="3">
                  <c:v>240</c:v>
                </c:pt>
                <c:pt idx="4">
                  <c:v>284</c:v>
                </c:pt>
                <c:pt idx="5">
                  <c:v>211</c:v>
                </c:pt>
                <c:pt idx="6">
                  <c:v>0</c:v>
                </c:pt>
                <c:pt idx="7">
                  <c:v>2</c:v>
                </c:pt>
                <c:pt idx="8">
                  <c:v>14</c:v>
                </c:pt>
                <c:pt idx="9">
                  <c:v>78</c:v>
                </c:pt>
                <c:pt idx="10">
                  <c:v>92</c:v>
                </c:pt>
                <c:pt idx="11">
                  <c:v>58</c:v>
                </c:pt>
              </c:numCache>
            </c:numRef>
          </c:val>
          <c:extLst>
            <c:ext xmlns:c16="http://schemas.microsoft.com/office/drawing/2014/chart" uri="{C3380CC4-5D6E-409C-BE32-E72D297353CC}">
              <c16:uniqueId val="{00000002-A53C-4B77-84CB-4BD83F09B137}"/>
            </c:ext>
          </c:extLst>
        </c:ser>
        <c:ser>
          <c:idx val="3"/>
          <c:order val="3"/>
          <c:tx>
            <c:strRef>
              <c:f>Sheet6!$E$1</c:f>
              <c:strCache>
                <c:ptCount val="1"/>
                <c:pt idx="0">
                  <c:v>Evictions Executed </c:v>
                </c:pt>
              </c:strCache>
            </c:strRef>
          </c:tx>
          <c:spPr>
            <a:solidFill>
              <a:schemeClr val="accent4"/>
            </a:solidFill>
            <a:ln>
              <a:noFill/>
            </a:ln>
            <a:effectLst/>
          </c:spPr>
          <c:invertIfNegative val="0"/>
          <c:cat>
            <c:strRef>
              <c:f>Sheet6!$A$2:$A$13</c:f>
              <c:strCache>
                <c:ptCount val="12"/>
                <c:pt idx="0">
                  <c:v>2014/15</c:v>
                </c:pt>
                <c:pt idx="1">
                  <c:v>2015/16</c:v>
                </c:pt>
                <c:pt idx="2">
                  <c:v>2016/17</c:v>
                </c:pt>
                <c:pt idx="3">
                  <c:v>2017/18</c:v>
                </c:pt>
                <c:pt idx="4">
                  <c:v>2018/19</c:v>
                </c:pt>
                <c:pt idx="5">
                  <c:v>2019/20</c:v>
                </c:pt>
                <c:pt idx="6">
                  <c:v>2020/21</c:v>
                </c:pt>
                <c:pt idx="7">
                  <c:v>2021/22</c:v>
                </c:pt>
                <c:pt idx="8">
                  <c:v>2022/23</c:v>
                </c:pt>
                <c:pt idx="9">
                  <c:v>2023/24</c:v>
                </c:pt>
                <c:pt idx="10">
                  <c:v>2024/25</c:v>
                </c:pt>
                <c:pt idx="11">
                  <c:v>2025/26</c:v>
                </c:pt>
              </c:strCache>
            </c:strRef>
          </c:cat>
          <c:val>
            <c:numRef>
              <c:f>Sheet6!$E$2:$E$13</c:f>
              <c:numCache>
                <c:formatCode>General</c:formatCode>
                <c:ptCount val="12"/>
                <c:pt idx="0">
                  <c:v>88</c:v>
                </c:pt>
                <c:pt idx="1">
                  <c:v>95</c:v>
                </c:pt>
                <c:pt idx="2">
                  <c:v>104</c:v>
                </c:pt>
                <c:pt idx="3">
                  <c:v>112</c:v>
                </c:pt>
                <c:pt idx="4">
                  <c:v>129</c:v>
                </c:pt>
                <c:pt idx="5">
                  <c:v>97</c:v>
                </c:pt>
                <c:pt idx="6">
                  <c:v>0</c:v>
                </c:pt>
                <c:pt idx="7">
                  <c:v>0</c:v>
                </c:pt>
                <c:pt idx="8">
                  <c:v>4</c:v>
                </c:pt>
                <c:pt idx="9">
                  <c:v>34</c:v>
                </c:pt>
                <c:pt idx="10">
                  <c:v>48</c:v>
                </c:pt>
                <c:pt idx="11">
                  <c:v>18</c:v>
                </c:pt>
              </c:numCache>
            </c:numRef>
          </c:val>
          <c:extLst>
            <c:ext xmlns:c16="http://schemas.microsoft.com/office/drawing/2014/chart" uri="{C3380CC4-5D6E-409C-BE32-E72D297353CC}">
              <c16:uniqueId val="{00000003-A53C-4B77-84CB-4BD83F09B137}"/>
            </c:ext>
          </c:extLst>
        </c:ser>
        <c:ser>
          <c:idx val="4"/>
          <c:order val="4"/>
          <c:tx>
            <c:strRef>
              <c:f>Sheet6!$F$1</c:f>
              <c:strCache>
                <c:ptCount val="1"/>
                <c:pt idx="0">
                  <c:v>Abandoned by Tenant</c:v>
                </c:pt>
              </c:strCache>
            </c:strRef>
          </c:tx>
          <c:spPr>
            <a:solidFill>
              <a:schemeClr val="accent5"/>
            </a:solidFill>
            <a:ln>
              <a:noFill/>
            </a:ln>
            <a:effectLst/>
          </c:spPr>
          <c:invertIfNegative val="0"/>
          <c:cat>
            <c:strRef>
              <c:f>Sheet6!$A$2:$A$13</c:f>
              <c:strCache>
                <c:ptCount val="12"/>
                <c:pt idx="0">
                  <c:v>2014/15</c:v>
                </c:pt>
                <c:pt idx="1">
                  <c:v>2015/16</c:v>
                </c:pt>
                <c:pt idx="2">
                  <c:v>2016/17</c:v>
                </c:pt>
                <c:pt idx="3">
                  <c:v>2017/18</c:v>
                </c:pt>
                <c:pt idx="4">
                  <c:v>2018/19</c:v>
                </c:pt>
                <c:pt idx="5">
                  <c:v>2019/20</c:v>
                </c:pt>
                <c:pt idx="6">
                  <c:v>2020/21</c:v>
                </c:pt>
                <c:pt idx="7">
                  <c:v>2021/22</c:v>
                </c:pt>
                <c:pt idx="8">
                  <c:v>2022/23</c:v>
                </c:pt>
                <c:pt idx="9">
                  <c:v>2023/24</c:v>
                </c:pt>
                <c:pt idx="10">
                  <c:v>2024/25</c:v>
                </c:pt>
                <c:pt idx="11">
                  <c:v>2025/26</c:v>
                </c:pt>
              </c:strCache>
            </c:strRef>
          </c:cat>
          <c:val>
            <c:numRef>
              <c:f>Sheet6!$F$2:$F$13</c:f>
              <c:numCache>
                <c:formatCode>General</c:formatCode>
                <c:ptCount val="12"/>
                <c:pt idx="0">
                  <c:v>42</c:v>
                </c:pt>
                <c:pt idx="1">
                  <c:v>48</c:v>
                </c:pt>
                <c:pt idx="2">
                  <c:v>50</c:v>
                </c:pt>
                <c:pt idx="3">
                  <c:v>58</c:v>
                </c:pt>
                <c:pt idx="4">
                  <c:v>64</c:v>
                </c:pt>
                <c:pt idx="5">
                  <c:v>55</c:v>
                </c:pt>
                <c:pt idx="6">
                  <c:v>14</c:v>
                </c:pt>
                <c:pt idx="7">
                  <c:v>9</c:v>
                </c:pt>
                <c:pt idx="8">
                  <c:v>12</c:v>
                </c:pt>
                <c:pt idx="9">
                  <c:v>22</c:v>
                </c:pt>
                <c:pt idx="10">
                  <c:v>31</c:v>
                </c:pt>
              </c:numCache>
            </c:numRef>
          </c:val>
          <c:extLst>
            <c:ext xmlns:c16="http://schemas.microsoft.com/office/drawing/2014/chart" uri="{C3380CC4-5D6E-409C-BE32-E72D297353CC}">
              <c16:uniqueId val="{00000004-A53C-4B77-84CB-4BD83F09B137}"/>
            </c:ext>
          </c:extLst>
        </c:ser>
        <c:dLbls>
          <c:showLegendKey val="0"/>
          <c:showVal val="0"/>
          <c:showCatName val="0"/>
          <c:showSerName val="0"/>
          <c:showPercent val="0"/>
          <c:showBubbleSize val="0"/>
        </c:dLbls>
        <c:gapWidth val="150"/>
        <c:overlap val="100"/>
        <c:axId val="1014612752"/>
        <c:axId val="1014610592"/>
      </c:barChart>
      <c:catAx>
        <c:axId val="1014612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14610592"/>
        <c:crosses val="autoZero"/>
        <c:auto val="1"/>
        <c:lblAlgn val="ctr"/>
        <c:lblOffset val="100"/>
        <c:noMultiLvlLbl val="0"/>
      </c:catAx>
      <c:valAx>
        <c:axId val="10146105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14612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GB"/>
              <a:t>Lets to groups on EdIndex</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Sheet8!$D$4</c:f>
              <c:strCache>
                <c:ptCount val="1"/>
                <c:pt idx="0">
                  <c:v>2024/25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Sheet8!$C$5:$C$10</c:f>
              <c:strCache>
                <c:ptCount val="6"/>
                <c:pt idx="0">
                  <c:v>Gold</c:v>
                </c:pt>
                <c:pt idx="1">
                  <c:v>Homeless</c:v>
                </c:pt>
                <c:pt idx="2">
                  <c:v>Officers Panel</c:v>
                </c:pt>
                <c:pt idx="3">
                  <c:v>Underoccupation</c:v>
                </c:pt>
                <c:pt idx="4">
                  <c:v>Overcrowding</c:v>
                </c:pt>
                <c:pt idx="5">
                  <c:v>Waiting Time</c:v>
                </c:pt>
              </c:strCache>
            </c:strRef>
          </c:cat>
          <c:val>
            <c:numRef>
              <c:f>Sheet8!$D$5:$D$10</c:f>
              <c:numCache>
                <c:formatCode>General</c:formatCode>
                <c:ptCount val="6"/>
                <c:pt idx="0">
                  <c:v>278</c:v>
                </c:pt>
                <c:pt idx="1">
                  <c:v>1342</c:v>
                </c:pt>
                <c:pt idx="2">
                  <c:v>180</c:v>
                </c:pt>
                <c:pt idx="3">
                  <c:v>13</c:v>
                </c:pt>
                <c:pt idx="4">
                  <c:v>42</c:v>
                </c:pt>
                <c:pt idx="5">
                  <c:v>250</c:v>
                </c:pt>
              </c:numCache>
            </c:numRef>
          </c:val>
          <c:extLst>
            <c:ext xmlns:c16="http://schemas.microsoft.com/office/drawing/2014/chart" uri="{C3380CC4-5D6E-409C-BE32-E72D297353CC}">
              <c16:uniqueId val="{00000000-9752-4A05-8ACD-8C57A7AE6410}"/>
            </c:ext>
          </c:extLst>
        </c:ser>
        <c:ser>
          <c:idx val="1"/>
          <c:order val="1"/>
          <c:tx>
            <c:strRef>
              <c:f>Sheet8!$E$4</c:f>
              <c:strCache>
                <c:ptCount val="1"/>
                <c:pt idx="0">
                  <c:v>2025/26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Sheet8!$C$5:$C$10</c:f>
              <c:strCache>
                <c:ptCount val="6"/>
                <c:pt idx="0">
                  <c:v>Gold</c:v>
                </c:pt>
                <c:pt idx="1">
                  <c:v>Homeless</c:v>
                </c:pt>
                <c:pt idx="2">
                  <c:v>Officers Panel</c:v>
                </c:pt>
                <c:pt idx="3">
                  <c:v>Underoccupation</c:v>
                </c:pt>
                <c:pt idx="4">
                  <c:v>Overcrowding</c:v>
                </c:pt>
                <c:pt idx="5">
                  <c:v>Waiting Time</c:v>
                </c:pt>
              </c:strCache>
            </c:strRef>
          </c:cat>
          <c:val>
            <c:numRef>
              <c:f>Sheet8!$E$5:$E$10</c:f>
              <c:numCache>
                <c:formatCode>General</c:formatCode>
                <c:ptCount val="6"/>
                <c:pt idx="0">
                  <c:v>229</c:v>
                </c:pt>
                <c:pt idx="1">
                  <c:v>990</c:v>
                </c:pt>
                <c:pt idx="2">
                  <c:v>141</c:v>
                </c:pt>
                <c:pt idx="3">
                  <c:v>18</c:v>
                </c:pt>
                <c:pt idx="4">
                  <c:v>63</c:v>
                </c:pt>
                <c:pt idx="5">
                  <c:v>255</c:v>
                </c:pt>
              </c:numCache>
            </c:numRef>
          </c:val>
          <c:extLst>
            <c:ext xmlns:c16="http://schemas.microsoft.com/office/drawing/2014/chart" uri="{C3380CC4-5D6E-409C-BE32-E72D297353CC}">
              <c16:uniqueId val="{00000001-9752-4A05-8ACD-8C57A7AE6410}"/>
            </c:ext>
          </c:extLst>
        </c:ser>
        <c:dLbls>
          <c:dLblPos val="outEnd"/>
          <c:showLegendKey val="0"/>
          <c:showVal val="1"/>
          <c:showCatName val="0"/>
          <c:showSerName val="0"/>
          <c:showPercent val="0"/>
          <c:showBubbleSize val="0"/>
        </c:dLbls>
        <c:gapWidth val="219"/>
        <c:overlap val="-27"/>
        <c:axId val="598313064"/>
        <c:axId val="598310904"/>
      </c:barChart>
      <c:catAx>
        <c:axId val="598313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98310904"/>
        <c:crosses val="autoZero"/>
        <c:auto val="1"/>
        <c:lblAlgn val="ctr"/>
        <c:lblOffset val="100"/>
        <c:noMultiLvlLbl val="0"/>
      </c:catAx>
      <c:valAx>
        <c:axId val="598310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98313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r>
              <a:rPr lang="en-GB" u="sng"/>
              <a:t>Lets to Homeless in 2025/26</a:t>
            </a:r>
          </a:p>
        </c:rich>
      </c:tx>
      <c:overlay val="0"/>
      <c:spPr>
        <a:noFill/>
        <a:ln>
          <a:noFill/>
        </a:ln>
        <a:effectLst/>
      </c:spPr>
      <c:txPr>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7785-4970-97FD-99E5C4737D74}"/>
              </c:ext>
            </c:extLst>
          </c:dPt>
          <c:dPt>
            <c:idx val="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3-7785-4970-97FD-99E5C4737D74}"/>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'Master Lets'!$C$153:$D$153</c:f>
              <c:strCache>
                <c:ptCount val="2"/>
                <c:pt idx="0">
                  <c:v>CEC</c:v>
                </c:pt>
                <c:pt idx="1">
                  <c:v>RSL</c:v>
                </c:pt>
              </c:strCache>
            </c:strRef>
          </c:cat>
          <c:val>
            <c:numRef>
              <c:f>'Master Lets'!$C$154:$D$154</c:f>
              <c:numCache>
                <c:formatCode>General</c:formatCode>
                <c:ptCount val="2"/>
                <c:pt idx="0">
                  <c:v>369</c:v>
                </c:pt>
                <c:pt idx="1">
                  <c:v>621</c:v>
                </c:pt>
              </c:numCache>
            </c:numRef>
          </c:val>
          <c:extLst>
            <c:ext xmlns:c16="http://schemas.microsoft.com/office/drawing/2014/chart" uri="{C3380CC4-5D6E-409C-BE32-E72D297353CC}">
              <c16:uniqueId val="{00000004-7785-4970-97FD-99E5C4737D7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r>
              <a:rPr lang="en-GB" u="sng" baseline="0"/>
              <a:t>Lets to Starters and Movers in 2025/26</a:t>
            </a:r>
            <a:endParaRPr lang="en-GB" u="sng"/>
          </a:p>
        </c:rich>
      </c:tx>
      <c:layout>
        <c:manualLayout>
          <c:xMode val="edge"/>
          <c:yMode val="edge"/>
          <c:x val="0.10833891493636973"/>
          <c:y val="1.7240948099438762E-2"/>
        </c:manualLayout>
      </c:layout>
      <c:overlay val="0"/>
      <c:spPr>
        <a:noFill/>
        <a:ln>
          <a:noFill/>
        </a:ln>
        <a:effectLst/>
      </c:spPr>
      <c:txPr>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dPt>
            <c:idx val="0"/>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1-7877-42A7-B8C2-CBB0D7A9EA50}"/>
              </c:ext>
            </c:extLst>
          </c:dPt>
          <c:dPt>
            <c:idx val="1"/>
            <c:bubble3D val="0"/>
            <c:spPr>
              <a:solidFill>
                <a:srgbClr val="B8E6DA"/>
              </a:solidFill>
              <a:ln w="19050">
                <a:solidFill>
                  <a:schemeClr val="lt1"/>
                </a:solidFill>
              </a:ln>
              <a:effectLst/>
            </c:spPr>
            <c:extLst>
              <c:ext xmlns:c16="http://schemas.microsoft.com/office/drawing/2014/chart" uri="{C3380CC4-5D6E-409C-BE32-E72D297353CC}">
                <c16:uniqueId val="{00000003-7877-42A7-B8C2-CBB0D7A9EA50}"/>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'Master Lets'!$R$121:$S$121</c:f>
              <c:strCache>
                <c:ptCount val="2"/>
                <c:pt idx="0">
                  <c:v>Starter</c:v>
                </c:pt>
                <c:pt idx="1">
                  <c:v>Mover</c:v>
                </c:pt>
              </c:strCache>
            </c:strRef>
          </c:cat>
          <c:val>
            <c:numRef>
              <c:f>'Master Lets'!$R$122:$S$122</c:f>
              <c:numCache>
                <c:formatCode>0</c:formatCode>
                <c:ptCount val="2"/>
                <c:pt idx="0">
                  <c:v>1236</c:v>
                </c:pt>
                <c:pt idx="1">
                  <c:v>460</c:v>
                </c:pt>
              </c:numCache>
            </c:numRef>
          </c:val>
          <c:extLst>
            <c:ext xmlns:c16="http://schemas.microsoft.com/office/drawing/2014/chart" uri="{C3380CC4-5D6E-409C-BE32-E72D297353CC}">
              <c16:uniqueId val="{00000004-7877-42A7-B8C2-CBB0D7A9EA5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Sheet1!$D$7</c:f>
              <c:strCache>
                <c:ptCount val="1"/>
                <c:pt idx="0">
                  <c:v>Studio</c:v>
                </c:pt>
              </c:strCache>
            </c:strRef>
          </c:tx>
          <c:spPr>
            <a:solidFill>
              <a:schemeClr val="accent1"/>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Sheet1!$D$8:$D$12</c:f>
              <c:numCache>
                <c:formatCode>General</c:formatCode>
                <c:ptCount val="5"/>
                <c:pt idx="0">
                  <c:v>671</c:v>
                </c:pt>
                <c:pt idx="1">
                  <c:v>700</c:v>
                </c:pt>
                <c:pt idx="2">
                  <c:v>650</c:v>
                </c:pt>
                <c:pt idx="3">
                  <c:v>700</c:v>
                </c:pt>
                <c:pt idx="4">
                  <c:v>534</c:v>
                </c:pt>
              </c:numCache>
            </c:numRef>
          </c:val>
          <c:extLst>
            <c:ext xmlns:c16="http://schemas.microsoft.com/office/drawing/2014/chart" uri="{C3380CC4-5D6E-409C-BE32-E72D297353CC}">
              <c16:uniqueId val="{00000000-3D5F-45DB-A6F1-ACEC25695B57}"/>
            </c:ext>
          </c:extLst>
        </c:ser>
        <c:ser>
          <c:idx val="1"/>
          <c:order val="1"/>
          <c:tx>
            <c:strRef>
              <c:f>Sheet1!$E$7</c:f>
              <c:strCache>
                <c:ptCount val="1"/>
                <c:pt idx="0">
                  <c:v>1 bedroom</c:v>
                </c:pt>
              </c:strCache>
            </c:strRef>
          </c:tx>
          <c:spPr>
            <a:solidFill>
              <a:schemeClr val="accent2"/>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Sheet1!$E$8:$E$12</c:f>
              <c:numCache>
                <c:formatCode>General</c:formatCode>
                <c:ptCount val="5"/>
                <c:pt idx="0">
                  <c:v>707</c:v>
                </c:pt>
                <c:pt idx="1">
                  <c:v>835</c:v>
                </c:pt>
                <c:pt idx="2">
                  <c:v>960</c:v>
                </c:pt>
                <c:pt idx="3">
                  <c:v>835</c:v>
                </c:pt>
                <c:pt idx="4">
                  <c:v>883</c:v>
                </c:pt>
              </c:numCache>
            </c:numRef>
          </c:val>
          <c:extLst>
            <c:ext xmlns:c16="http://schemas.microsoft.com/office/drawing/2014/chart" uri="{C3380CC4-5D6E-409C-BE32-E72D297353CC}">
              <c16:uniqueId val="{00000001-3D5F-45DB-A6F1-ACEC25695B57}"/>
            </c:ext>
          </c:extLst>
        </c:ser>
        <c:ser>
          <c:idx val="2"/>
          <c:order val="2"/>
          <c:tx>
            <c:strRef>
              <c:f>Sheet1!$F$7</c:f>
              <c:strCache>
                <c:ptCount val="1"/>
                <c:pt idx="0">
                  <c:v>2 bedroom</c:v>
                </c:pt>
              </c:strCache>
            </c:strRef>
          </c:tx>
          <c:spPr>
            <a:solidFill>
              <a:schemeClr val="accent3"/>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Sheet1!$F$8:$F$12</c:f>
              <c:numCache>
                <c:formatCode>General</c:formatCode>
                <c:ptCount val="5"/>
                <c:pt idx="0">
                  <c:v>741</c:v>
                </c:pt>
                <c:pt idx="1">
                  <c:v>748</c:v>
                </c:pt>
                <c:pt idx="2">
                  <c:v>867</c:v>
                </c:pt>
                <c:pt idx="3">
                  <c:v>748</c:v>
                </c:pt>
                <c:pt idx="4">
                  <c:v>1263</c:v>
                </c:pt>
              </c:numCache>
            </c:numRef>
          </c:val>
          <c:extLst>
            <c:ext xmlns:c16="http://schemas.microsoft.com/office/drawing/2014/chart" uri="{C3380CC4-5D6E-409C-BE32-E72D297353CC}">
              <c16:uniqueId val="{00000002-3D5F-45DB-A6F1-ACEC25695B57}"/>
            </c:ext>
          </c:extLst>
        </c:ser>
        <c:ser>
          <c:idx val="3"/>
          <c:order val="3"/>
          <c:tx>
            <c:strRef>
              <c:f>Sheet1!$G$7</c:f>
              <c:strCache>
                <c:ptCount val="1"/>
                <c:pt idx="0">
                  <c:v>3 bedroom</c:v>
                </c:pt>
              </c:strCache>
            </c:strRef>
          </c:tx>
          <c:spPr>
            <a:solidFill>
              <a:schemeClr val="accent4"/>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Sheet1!$G$8:$G$12</c:f>
              <c:numCache>
                <c:formatCode>General</c:formatCode>
                <c:ptCount val="5"/>
                <c:pt idx="0">
                  <c:v>782</c:v>
                </c:pt>
                <c:pt idx="1">
                  <c:v>900</c:v>
                </c:pt>
                <c:pt idx="2">
                  <c:v>1100</c:v>
                </c:pt>
                <c:pt idx="3">
                  <c:v>900</c:v>
                </c:pt>
                <c:pt idx="4">
                  <c:v>1551</c:v>
                </c:pt>
              </c:numCache>
            </c:numRef>
          </c:val>
          <c:extLst>
            <c:ext xmlns:c16="http://schemas.microsoft.com/office/drawing/2014/chart" uri="{C3380CC4-5D6E-409C-BE32-E72D297353CC}">
              <c16:uniqueId val="{00000003-3D5F-45DB-A6F1-ACEC25695B57}"/>
            </c:ext>
          </c:extLst>
        </c:ser>
        <c:ser>
          <c:idx val="4"/>
          <c:order val="4"/>
          <c:tx>
            <c:strRef>
              <c:f>Sheet1!$H$7</c:f>
              <c:strCache>
                <c:ptCount val="1"/>
                <c:pt idx="0">
                  <c:v>4 bedroom</c:v>
                </c:pt>
              </c:strCache>
            </c:strRef>
          </c:tx>
          <c:spPr>
            <a:solidFill>
              <a:schemeClr val="accent5"/>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Sheet1!$H$8:$H$12</c:f>
              <c:numCache>
                <c:formatCode>General</c:formatCode>
                <c:ptCount val="5"/>
                <c:pt idx="0">
                  <c:v>817</c:v>
                </c:pt>
                <c:pt idx="1">
                  <c:v>1220</c:v>
                </c:pt>
                <c:pt idx="2">
                  <c:v>941</c:v>
                </c:pt>
                <c:pt idx="3">
                  <c:v>1220</c:v>
                </c:pt>
                <c:pt idx="4">
                  <c:v>1657</c:v>
                </c:pt>
              </c:numCache>
            </c:numRef>
          </c:val>
          <c:extLst>
            <c:ext xmlns:c16="http://schemas.microsoft.com/office/drawing/2014/chart" uri="{C3380CC4-5D6E-409C-BE32-E72D297353CC}">
              <c16:uniqueId val="{00000004-3D5F-45DB-A6F1-ACEC25695B57}"/>
            </c:ext>
          </c:extLst>
        </c:ser>
        <c:ser>
          <c:idx val="5"/>
          <c:order val="5"/>
          <c:tx>
            <c:strRef>
              <c:f>Sheet1!$I$7</c:f>
              <c:strCache>
                <c:ptCount val="1"/>
                <c:pt idx="0">
                  <c:v>All</c:v>
                </c:pt>
              </c:strCache>
            </c:strRef>
          </c:tx>
          <c:spPr>
            <a:solidFill>
              <a:srgbClr val="FFC000"/>
            </a:solidFill>
            <a:ln>
              <a:noFill/>
            </a:ln>
            <a:effectLst/>
          </c:spPr>
          <c:invertIfNegative val="0"/>
          <c:cat>
            <c:strRef>
              <c:f>Sheet1!$C$8:$C$12</c:f>
              <c:strCache>
                <c:ptCount val="5"/>
                <c:pt idx="0">
                  <c:v>2020/2021</c:v>
                </c:pt>
                <c:pt idx="1">
                  <c:v>2021/2022</c:v>
                </c:pt>
                <c:pt idx="2">
                  <c:v>2022/2023</c:v>
                </c:pt>
                <c:pt idx="3">
                  <c:v>2023/2024</c:v>
                </c:pt>
                <c:pt idx="4">
                  <c:v>2024/2025</c:v>
                </c:pt>
              </c:strCache>
            </c:strRef>
          </c:cat>
          <c:val>
            <c:numRef>
              <c:f>Sheet1!$I$8:$I$12</c:f>
              <c:numCache>
                <c:formatCode>General</c:formatCode>
                <c:ptCount val="5"/>
                <c:pt idx="0">
                  <c:v>744</c:v>
                </c:pt>
                <c:pt idx="1">
                  <c:v>881</c:v>
                </c:pt>
                <c:pt idx="2">
                  <c:v>904</c:v>
                </c:pt>
                <c:pt idx="3">
                  <c:v>881</c:v>
                </c:pt>
                <c:pt idx="4">
                  <c:v>1158</c:v>
                </c:pt>
              </c:numCache>
            </c:numRef>
          </c:val>
          <c:extLst>
            <c:ext xmlns:c16="http://schemas.microsoft.com/office/drawing/2014/chart" uri="{C3380CC4-5D6E-409C-BE32-E72D297353CC}">
              <c16:uniqueId val="{00000005-3D5F-45DB-A6F1-ACEC25695B57}"/>
            </c:ext>
          </c:extLst>
        </c:ser>
        <c:dLbls>
          <c:showLegendKey val="0"/>
          <c:showVal val="0"/>
          <c:showCatName val="0"/>
          <c:showSerName val="0"/>
          <c:showPercent val="0"/>
          <c:showBubbleSize val="0"/>
        </c:dLbls>
        <c:gapWidth val="150"/>
        <c:axId val="653300880"/>
        <c:axId val="653301960"/>
      </c:barChart>
      <c:catAx>
        <c:axId val="65330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3301960"/>
        <c:crosses val="autoZero"/>
        <c:auto val="1"/>
        <c:lblAlgn val="ctr"/>
        <c:lblOffset val="100"/>
        <c:noMultiLvlLbl val="0"/>
      </c:catAx>
      <c:valAx>
        <c:axId val="65330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3300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r>
              <a:rPr lang="en-US" sz="1200" b="1" u="sng">
                <a:solidFill>
                  <a:sysClr val="windowText" lastClr="000000"/>
                </a:solidFill>
              </a:rPr>
              <a:t>Non-Preventable Households in Temporary Accommodation on 1st of Month</a:t>
            </a:r>
          </a:p>
        </c:rich>
      </c:tx>
      <c:overlay val="0"/>
      <c:spPr>
        <a:noFill/>
        <a:ln>
          <a:noFill/>
        </a:ln>
        <a:effectLst/>
      </c:spPr>
      <c:txPr>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Refugees with a positive aslyum decision</c:v>
                </c:pt>
              </c:strCache>
            </c:strRef>
          </c:tx>
          <c:spPr>
            <a:solidFill>
              <a:schemeClr val="accent4"/>
            </a:solidFill>
            <a:ln>
              <a:noFill/>
            </a:ln>
            <a:effectLst/>
          </c:spPr>
          <c:invertIfNegative val="0"/>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Sheet1!$B$2:$AH$2</c:f>
              <c:numCache>
                <c:formatCode>0</c:formatCode>
                <c:ptCount val="33"/>
                <c:pt idx="0">
                  <c:v>37</c:v>
                </c:pt>
                <c:pt idx="1">
                  <c:v>63</c:v>
                </c:pt>
                <c:pt idx="2">
                  <c:v>82</c:v>
                </c:pt>
                <c:pt idx="3">
                  <c:v>105</c:v>
                </c:pt>
                <c:pt idx="4">
                  <c:v>131</c:v>
                </c:pt>
                <c:pt idx="5">
                  <c:v>158</c:v>
                </c:pt>
                <c:pt idx="6">
                  <c:v>173</c:v>
                </c:pt>
                <c:pt idx="7">
                  <c:v>190</c:v>
                </c:pt>
                <c:pt idx="8">
                  <c:v>210</c:v>
                </c:pt>
                <c:pt idx="9">
                  <c:v>237</c:v>
                </c:pt>
                <c:pt idx="10">
                  <c:v>252</c:v>
                </c:pt>
                <c:pt idx="11">
                  <c:v>273</c:v>
                </c:pt>
                <c:pt idx="12">
                  <c:v>302</c:v>
                </c:pt>
                <c:pt idx="13">
                  <c:v>341</c:v>
                </c:pt>
                <c:pt idx="14">
                  <c:v>354</c:v>
                </c:pt>
                <c:pt idx="15">
                  <c:v>396</c:v>
                </c:pt>
                <c:pt idx="16">
                  <c:v>429</c:v>
                </c:pt>
                <c:pt idx="17">
                  <c:v>461</c:v>
                </c:pt>
                <c:pt idx="18">
                  <c:v>490</c:v>
                </c:pt>
                <c:pt idx="19">
                  <c:v>529</c:v>
                </c:pt>
                <c:pt idx="20">
                  <c:v>577</c:v>
                </c:pt>
                <c:pt idx="21">
                  <c:v>594</c:v>
                </c:pt>
                <c:pt idx="22">
                  <c:v>621</c:v>
                </c:pt>
                <c:pt idx="23">
                  <c:v>645</c:v>
                </c:pt>
                <c:pt idx="24">
                  <c:v>663</c:v>
                </c:pt>
                <c:pt idx="25">
                  <c:v>710</c:v>
                </c:pt>
                <c:pt idx="26">
                  <c:v>764</c:v>
                </c:pt>
                <c:pt idx="27">
                  <c:v>791</c:v>
                </c:pt>
                <c:pt idx="28">
                  <c:v>850</c:v>
                </c:pt>
                <c:pt idx="29">
                  <c:v>930</c:v>
                </c:pt>
                <c:pt idx="30">
                  <c:v>958</c:v>
                </c:pt>
                <c:pt idx="31">
                  <c:v>983</c:v>
                </c:pt>
                <c:pt idx="32">
                  <c:v>1000</c:v>
                </c:pt>
              </c:numCache>
            </c:numRef>
          </c:val>
          <c:extLst>
            <c:ext xmlns:c16="http://schemas.microsoft.com/office/drawing/2014/chart" uri="{C3380CC4-5D6E-409C-BE32-E72D297353CC}">
              <c16:uniqueId val="{00000000-AF4D-464A-9C27-397DC6B335B8}"/>
            </c:ext>
          </c:extLst>
        </c:ser>
        <c:ser>
          <c:idx val="1"/>
          <c:order val="1"/>
          <c:tx>
            <c:strRef>
              <c:f>Sheet1!$A$3</c:f>
              <c:strCache>
                <c:ptCount val="1"/>
                <c:pt idx="0">
                  <c:v>Households with a Local Connection to another local authority in Scotland</c:v>
                </c:pt>
              </c:strCache>
            </c:strRef>
          </c:tx>
          <c:spPr>
            <a:solidFill>
              <a:schemeClr val="accent1"/>
            </a:solidFill>
            <a:ln>
              <a:noFill/>
            </a:ln>
            <a:effectLst/>
          </c:spPr>
          <c:invertIfNegative val="0"/>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Sheet1!$B$3:$AH$3</c:f>
              <c:numCache>
                <c:formatCode>0</c:formatCode>
                <c:ptCount val="33"/>
                <c:pt idx="0">
                  <c:v>34</c:v>
                </c:pt>
                <c:pt idx="1">
                  <c:v>32</c:v>
                </c:pt>
                <c:pt idx="2">
                  <c:v>34</c:v>
                </c:pt>
                <c:pt idx="3">
                  <c:v>33</c:v>
                </c:pt>
                <c:pt idx="4">
                  <c:v>32</c:v>
                </c:pt>
                <c:pt idx="5">
                  <c:v>38</c:v>
                </c:pt>
                <c:pt idx="6">
                  <c:v>46</c:v>
                </c:pt>
                <c:pt idx="7">
                  <c:v>50</c:v>
                </c:pt>
                <c:pt idx="8">
                  <c:v>53</c:v>
                </c:pt>
                <c:pt idx="9">
                  <c:v>50</c:v>
                </c:pt>
                <c:pt idx="10">
                  <c:v>51</c:v>
                </c:pt>
                <c:pt idx="11">
                  <c:v>55</c:v>
                </c:pt>
                <c:pt idx="12">
                  <c:v>61</c:v>
                </c:pt>
                <c:pt idx="13">
                  <c:v>55</c:v>
                </c:pt>
                <c:pt idx="14">
                  <c:v>54</c:v>
                </c:pt>
                <c:pt idx="15">
                  <c:v>60</c:v>
                </c:pt>
                <c:pt idx="16">
                  <c:v>59</c:v>
                </c:pt>
                <c:pt idx="17">
                  <c:v>63</c:v>
                </c:pt>
                <c:pt idx="18">
                  <c:v>77</c:v>
                </c:pt>
                <c:pt idx="19">
                  <c:v>81</c:v>
                </c:pt>
                <c:pt idx="20">
                  <c:v>84</c:v>
                </c:pt>
                <c:pt idx="21">
                  <c:v>89</c:v>
                </c:pt>
                <c:pt idx="22">
                  <c:v>90</c:v>
                </c:pt>
                <c:pt idx="23">
                  <c:v>94</c:v>
                </c:pt>
                <c:pt idx="24">
                  <c:v>100</c:v>
                </c:pt>
                <c:pt idx="25">
                  <c:v>101</c:v>
                </c:pt>
                <c:pt idx="26">
                  <c:v>103</c:v>
                </c:pt>
                <c:pt idx="27">
                  <c:v>107</c:v>
                </c:pt>
                <c:pt idx="28">
                  <c:v>106</c:v>
                </c:pt>
                <c:pt idx="29">
                  <c:v>121</c:v>
                </c:pt>
                <c:pt idx="30">
                  <c:v>120</c:v>
                </c:pt>
                <c:pt idx="31">
                  <c:v>123</c:v>
                </c:pt>
                <c:pt idx="32">
                  <c:v>124</c:v>
                </c:pt>
              </c:numCache>
            </c:numRef>
          </c:val>
          <c:extLst>
            <c:ext xmlns:c16="http://schemas.microsoft.com/office/drawing/2014/chart" uri="{C3380CC4-5D6E-409C-BE32-E72D297353CC}">
              <c16:uniqueId val="{00000001-AF4D-464A-9C27-397DC6B335B8}"/>
            </c:ext>
          </c:extLst>
        </c:ser>
        <c:ser>
          <c:idx val="2"/>
          <c:order val="2"/>
          <c:tx>
            <c:strRef>
              <c:f>Sheet1!$A$4</c:f>
              <c:strCache>
                <c:ptCount val="1"/>
                <c:pt idx="0">
                  <c:v>Households with a Local Connection to another local authority in the UK</c:v>
                </c:pt>
              </c:strCache>
            </c:strRef>
          </c:tx>
          <c:spPr>
            <a:solidFill>
              <a:srgbClr val="92D050"/>
            </a:solidFill>
            <a:ln>
              <a:noFill/>
            </a:ln>
            <a:effectLst/>
          </c:spPr>
          <c:invertIfNegative val="0"/>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Sheet1!$B$4:$AH$4</c:f>
              <c:numCache>
                <c:formatCode>0</c:formatCode>
                <c:ptCount val="33"/>
                <c:pt idx="0">
                  <c:v>30</c:v>
                </c:pt>
                <c:pt idx="1">
                  <c:v>32</c:v>
                </c:pt>
                <c:pt idx="2">
                  <c:v>33</c:v>
                </c:pt>
                <c:pt idx="3">
                  <c:v>31</c:v>
                </c:pt>
                <c:pt idx="4">
                  <c:v>32</c:v>
                </c:pt>
                <c:pt idx="5">
                  <c:v>31</c:v>
                </c:pt>
                <c:pt idx="6">
                  <c:v>32</c:v>
                </c:pt>
                <c:pt idx="7">
                  <c:v>41</c:v>
                </c:pt>
                <c:pt idx="8">
                  <c:v>45</c:v>
                </c:pt>
                <c:pt idx="9">
                  <c:v>47</c:v>
                </c:pt>
                <c:pt idx="10">
                  <c:v>49</c:v>
                </c:pt>
                <c:pt idx="11">
                  <c:v>47</c:v>
                </c:pt>
                <c:pt idx="12">
                  <c:v>50</c:v>
                </c:pt>
                <c:pt idx="13">
                  <c:v>50</c:v>
                </c:pt>
                <c:pt idx="14">
                  <c:v>43</c:v>
                </c:pt>
                <c:pt idx="15">
                  <c:v>55</c:v>
                </c:pt>
                <c:pt idx="16">
                  <c:v>54</c:v>
                </c:pt>
                <c:pt idx="17">
                  <c:v>70</c:v>
                </c:pt>
                <c:pt idx="18">
                  <c:v>81</c:v>
                </c:pt>
                <c:pt idx="19">
                  <c:v>85</c:v>
                </c:pt>
                <c:pt idx="20">
                  <c:v>97</c:v>
                </c:pt>
                <c:pt idx="21">
                  <c:v>111</c:v>
                </c:pt>
                <c:pt idx="22">
                  <c:v>127</c:v>
                </c:pt>
                <c:pt idx="23">
                  <c:v>159</c:v>
                </c:pt>
                <c:pt idx="24">
                  <c:v>189</c:v>
                </c:pt>
                <c:pt idx="25">
                  <c:v>200</c:v>
                </c:pt>
                <c:pt idx="26">
                  <c:v>214</c:v>
                </c:pt>
                <c:pt idx="27">
                  <c:v>224</c:v>
                </c:pt>
                <c:pt idx="28">
                  <c:v>237</c:v>
                </c:pt>
                <c:pt idx="29">
                  <c:v>288</c:v>
                </c:pt>
                <c:pt idx="30">
                  <c:v>290</c:v>
                </c:pt>
                <c:pt idx="31">
                  <c:v>304</c:v>
                </c:pt>
                <c:pt idx="32">
                  <c:v>318</c:v>
                </c:pt>
              </c:numCache>
            </c:numRef>
          </c:val>
          <c:extLst>
            <c:ext xmlns:c16="http://schemas.microsoft.com/office/drawing/2014/chart" uri="{C3380CC4-5D6E-409C-BE32-E72D297353CC}">
              <c16:uniqueId val="{00000002-AF4D-464A-9C27-397DC6B335B8}"/>
            </c:ext>
          </c:extLst>
        </c:ser>
        <c:dLbls>
          <c:showLegendKey val="0"/>
          <c:showVal val="0"/>
          <c:showCatName val="0"/>
          <c:showSerName val="0"/>
          <c:showPercent val="0"/>
          <c:showBubbleSize val="0"/>
        </c:dLbls>
        <c:gapWidth val="150"/>
        <c:overlap val="100"/>
        <c:axId val="412386976"/>
        <c:axId val="412387336"/>
      </c:barChart>
      <c:lineChart>
        <c:grouping val="standard"/>
        <c:varyColors val="0"/>
        <c:ser>
          <c:idx val="3"/>
          <c:order val="3"/>
          <c:tx>
            <c:strRef>
              <c:f>Sheet1!$A$5</c:f>
              <c:strCache>
                <c:ptCount val="1"/>
                <c:pt idx="0">
                  <c:v>Refugees with a positive aslyum decision</c:v>
                </c:pt>
              </c:strCache>
            </c:strRef>
          </c:tx>
          <c:spPr>
            <a:ln w="28575" cap="rnd">
              <a:solidFill>
                <a:schemeClr val="accent4"/>
              </a:solidFill>
              <a:prstDash val="lgDash"/>
              <a:round/>
            </a:ln>
            <a:effectLst/>
          </c:spPr>
          <c:marker>
            <c:symbol val="none"/>
          </c:marker>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Sheet1!$B$5:$AH$5</c:f>
              <c:numCache>
                <c:formatCode>0%</c:formatCode>
                <c:ptCount val="33"/>
                <c:pt idx="0">
                  <c:v>8.2829639579135878E-3</c:v>
                </c:pt>
                <c:pt idx="1">
                  <c:v>1.4211594856756148E-2</c:v>
                </c:pt>
                <c:pt idx="2">
                  <c:v>1.8539452860049741E-2</c:v>
                </c:pt>
                <c:pt idx="3">
                  <c:v>2.3468931604827895E-2</c:v>
                </c:pt>
                <c:pt idx="4">
                  <c:v>2.9175946547884187E-2</c:v>
                </c:pt>
                <c:pt idx="5">
                  <c:v>3.5134534133867024E-2</c:v>
                </c:pt>
                <c:pt idx="6">
                  <c:v>3.7946918183812239E-2</c:v>
                </c:pt>
                <c:pt idx="7">
                  <c:v>4.1349292709466814E-2</c:v>
                </c:pt>
                <c:pt idx="8">
                  <c:v>4.5366169799092679E-2</c:v>
                </c:pt>
                <c:pt idx="9">
                  <c:v>5.1398828887443071E-2</c:v>
                </c:pt>
                <c:pt idx="10">
                  <c:v>5.3892215568862277E-2</c:v>
                </c:pt>
                <c:pt idx="11">
                  <c:v>5.7900318133616117E-2</c:v>
                </c:pt>
                <c:pt idx="12">
                  <c:v>6.3498738435660215E-2</c:v>
                </c:pt>
                <c:pt idx="13">
                  <c:v>7.5359116022099451E-2</c:v>
                </c:pt>
                <c:pt idx="14">
                  <c:v>7.5851724876794521E-2</c:v>
                </c:pt>
                <c:pt idx="15">
                  <c:v>8.3263246425567705E-2</c:v>
                </c:pt>
                <c:pt idx="16">
                  <c:v>8.8126540673788001E-2</c:v>
                </c:pt>
                <c:pt idx="17">
                  <c:v>9.4564102564102567E-2</c:v>
                </c:pt>
                <c:pt idx="18">
                  <c:v>9.9290780141843976E-2</c:v>
                </c:pt>
                <c:pt idx="19">
                  <c:v>0.10554668794892258</c:v>
                </c:pt>
                <c:pt idx="20">
                  <c:v>0.11362741236707365</c:v>
                </c:pt>
                <c:pt idx="21">
                  <c:v>0.11487139818216979</c:v>
                </c:pt>
                <c:pt idx="22">
                  <c:v>0.1172583081570997</c:v>
                </c:pt>
                <c:pt idx="23">
                  <c:v>0.12031337437045328</c:v>
                </c:pt>
                <c:pt idx="24">
                  <c:v>0.12156215621562157</c:v>
                </c:pt>
                <c:pt idx="25">
                  <c:v>0.12733142037302725</c:v>
                </c:pt>
                <c:pt idx="26">
                  <c:v>0.13594306049822064</c:v>
                </c:pt>
                <c:pt idx="27">
                  <c:v>0.13879628004913142</c:v>
                </c:pt>
                <c:pt idx="28">
                  <c:v>0.14640027557698931</c:v>
                </c:pt>
                <c:pt idx="29">
                  <c:v>0.15643397813288479</c:v>
                </c:pt>
                <c:pt idx="30">
                  <c:v>0.15971990663554519</c:v>
                </c:pt>
                <c:pt idx="31">
                  <c:v>0.1609101325912588</c:v>
                </c:pt>
                <c:pt idx="32">
                  <c:v>0.16134236850596967</c:v>
                </c:pt>
              </c:numCache>
            </c:numRef>
          </c:val>
          <c:smooth val="0"/>
          <c:extLst>
            <c:ext xmlns:c16="http://schemas.microsoft.com/office/drawing/2014/chart" uri="{C3380CC4-5D6E-409C-BE32-E72D297353CC}">
              <c16:uniqueId val="{00000003-AF4D-464A-9C27-397DC6B335B8}"/>
            </c:ext>
          </c:extLst>
        </c:ser>
        <c:ser>
          <c:idx val="4"/>
          <c:order val="4"/>
          <c:tx>
            <c:strRef>
              <c:f>Sheet1!$A$6</c:f>
              <c:strCache>
                <c:ptCount val="1"/>
                <c:pt idx="0">
                  <c:v>Households with a Local Connection to another local authority in Scotland</c:v>
                </c:pt>
              </c:strCache>
            </c:strRef>
          </c:tx>
          <c:spPr>
            <a:ln w="28575" cap="rnd">
              <a:solidFill>
                <a:schemeClr val="accent1"/>
              </a:solidFill>
              <a:prstDash val="dash"/>
              <a:round/>
            </a:ln>
            <a:effectLst/>
          </c:spPr>
          <c:marker>
            <c:symbol val="none"/>
          </c:marker>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Sheet1!$B$6:$AH$6</c:f>
              <c:numCache>
                <c:formatCode>0%</c:formatCode>
                <c:ptCount val="33"/>
                <c:pt idx="0">
                  <c:v>7.6113722856503245E-3</c:v>
                </c:pt>
                <c:pt idx="1">
                  <c:v>7.2185878637491541E-3</c:v>
                </c:pt>
                <c:pt idx="2">
                  <c:v>7.687090210264526E-3</c:v>
                </c:pt>
                <c:pt idx="3">
                  <c:v>7.3759499329459095E-3</c:v>
                </c:pt>
                <c:pt idx="4">
                  <c:v>7.1269487750556795E-3</c:v>
                </c:pt>
                <c:pt idx="5">
                  <c:v>8.4500778296642213E-3</c:v>
                </c:pt>
                <c:pt idx="6">
                  <c:v>1.0089932002632156E-2</c:v>
                </c:pt>
                <c:pt idx="7">
                  <c:v>1.088139281828074E-2</c:v>
                </c:pt>
                <c:pt idx="8">
                  <c:v>1.1449557139771008E-2</c:v>
                </c:pt>
                <c:pt idx="9">
                  <c:v>1.0843634786380394E-2</c:v>
                </c:pt>
                <c:pt idx="10">
                  <c:v>1.0906757912745937E-2</c:v>
                </c:pt>
                <c:pt idx="11">
                  <c:v>1.166489925768823E-2</c:v>
                </c:pt>
                <c:pt idx="12">
                  <c:v>1.2825904121110177E-2</c:v>
                </c:pt>
                <c:pt idx="13">
                  <c:v>1.2154696132596685E-2</c:v>
                </c:pt>
                <c:pt idx="14">
                  <c:v>1.1570602099850011E-2</c:v>
                </c:pt>
                <c:pt idx="15">
                  <c:v>1.2615643397813289E-2</c:v>
                </c:pt>
                <c:pt idx="16">
                  <c:v>1.2119967132292523E-2</c:v>
                </c:pt>
                <c:pt idx="17">
                  <c:v>1.2923076923076923E-2</c:v>
                </c:pt>
                <c:pt idx="18">
                  <c:v>1.5602836879432624E-2</c:v>
                </c:pt>
                <c:pt idx="19">
                  <c:v>1.6161213088587392E-2</c:v>
                </c:pt>
                <c:pt idx="20">
                  <c:v>1.654194564789287E-2</c:v>
                </c:pt>
                <c:pt idx="21">
                  <c:v>1.721137110810288E-2</c:v>
                </c:pt>
                <c:pt idx="22">
                  <c:v>1.6993957703927493E-2</c:v>
                </c:pt>
                <c:pt idx="23">
                  <c:v>1.7534042156314121E-2</c:v>
                </c:pt>
                <c:pt idx="24">
                  <c:v>1.8335166850018333E-2</c:v>
                </c:pt>
                <c:pt idx="25">
                  <c:v>1.8113342898134863E-2</c:v>
                </c:pt>
                <c:pt idx="26">
                  <c:v>1.8327402135231315E-2</c:v>
                </c:pt>
                <c:pt idx="27">
                  <c:v>1.8775223723460258E-2</c:v>
                </c:pt>
                <c:pt idx="28">
                  <c:v>1.8256975542542197E-2</c:v>
                </c:pt>
                <c:pt idx="29">
                  <c:v>2.0353238015138771E-2</c:v>
                </c:pt>
                <c:pt idx="30">
                  <c:v>2.0006668889629875E-2</c:v>
                </c:pt>
                <c:pt idx="31">
                  <c:v>2.0134228187919462E-2</c:v>
                </c:pt>
                <c:pt idx="32">
                  <c:v>2.0006453694740238E-2</c:v>
                </c:pt>
              </c:numCache>
            </c:numRef>
          </c:val>
          <c:smooth val="0"/>
          <c:extLst>
            <c:ext xmlns:c16="http://schemas.microsoft.com/office/drawing/2014/chart" uri="{C3380CC4-5D6E-409C-BE32-E72D297353CC}">
              <c16:uniqueId val="{00000004-AF4D-464A-9C27-397DC6B335B8}"/>
            </c:ext>
          </c:extLst>
        </c:ser>
        <c:ser>
          <c:idx val="5"/>
          <c:order val="5"/>
          <c:tx>
            <c:strRef>
              <c:f>Sheet1!$A$7</c:f>
              <c:strCache>
                <c:ptCount val="1"/>
                <c:pt idx="0">
                  <c:v>Households with a Local Connection to another local authority in the UK</c:v>
                </c:pt>
              </c:strCache>
            </c:strRef>
          </c:tx>
          <c:spPr>
            <a:ln w="28575" cap="rnd">
              <a:solidFill>
                <a:srgbClr val="92D050"/>
              </a:solidFill>
              <a:prstDash val="lgDash"/>
              <a:round/>
            </a:ln>
            <a:effectLst/>
          </c:spPr>
          <c:marker>
            <c:symbol val="none"/>
          </c:marker>
          <c:cat>
            <c:numRef>
              <c:f>Sheet1!$B$1:$AH$1</c:f>
              <c:numCache>
                <c:formatCode>mmm\-yy</c:formatCode>
                <c:ptCount val="33"/>
                <c:pt idx="0">
                  <c:v>45200</c:v>
                </c:pt>
                <c:pt idx="1">
                  <c:v>45231</c:v>
                </c:pt>
                <c:pt idx="2">
                  <c:v>45261</c:v>
                </c:pt>
                <c:pt idx="3">
                  <c:v>45292</c:v>
                </c:pt>
                <c:pt idx="4">
                  <c:v>45323</c:v>
                </c:pt>
                <c:pt idx="5">
                  <c:v>45352</c:v>
                </c:pt>
                <c:pt idx="6">
                  <c:v>45383</c:v>
                </c:pt>
                <c:pt idx="7">
                  <c:v>45413</c:v>
                </c:pt>
                <c:pt idx="8">
                  <c:v>45444</c:v>
                </c:pt>
                <c:pt idx="9">
                  <c:v>45474</c:v>
                </c:pt>
                <c:pt idx="10">
                  <c:v>45505</c:v>
                </c:pt>
                <c:pt idx="11">
                  <c:v>45536</c:v>
                </c:pt>
                <c:pt idx="12">
                  <c:v>45566</c:v>
                </c:pt>
                <c:pt idx="13">
                  <c:v>45597</c:v>
                </c:pt>
                <c:pt idx="14">
                  <c:v>45627</c:v>
                </c:pt>
                <c:pt idx="15">
                  <c:v>45658</c:v>
                </c:pt>
                <c:pt idx="16">
                  <c:v>45689</c:v>
                </c:pt>
                <c:pt idx="17">
                  <c:v>45717</c:v>
                </c:pt>
                <c:pt idx="18">
                  <c:v>45748</c:v>
                </c:pt>
                <c:pt idx="19">
                  <c:v>45778</c:v>
                </c:pt>
                <c:pt idx="20">
                  <c:v>45809</c:v>
                </c:pt>
                <c:pt idx="21">
                  <c:v>45839</c:v>
                </c:pt>
                <c:pt idx="22">
                  <c:v>45870</c:v>
                </c:pt>
                <c:pt idx="23">
                  <c:v>45901</c:v>
                </c:pt>
                <c:pt idx="24">
                  <c:v>45931</c:v>
                </c:pt>
                <c:pt idx="25">
                  <c:v>45962</c:v>
                </c:pt>
                <c:pt idx="26">
                  <c:v>45992</c:v>
                </c:pt>
                <c:pt idx="27">
                  <c:v>46023</c:v>
                </c:pt>
                <c:pt idx="28">
                  <c:v>46054</c:v>
                </c:pt>
                <c:pt idx="29">
                  <c:v>46082</c:v>
                </c:pt>
                <c:pt idx="30">
                  <c:v>46113</c:v>
                </c:pt>
                <c:pt idx="31">
                  <c:v>46143</c:v>
                </c:pt>
                <c:pt idx="32">
                  <c:v>46174</c:v>
                </c:pt>
              </c:numCache>
            </c:numRef>
          </c:cat>
          <c:val>
            <c:numRef>
              <c:f>Sheet1!$B$7:$AH$7</c:f>
              <c:numCache>
                <c:formatCode>0%</c:formatCode>
                <c:ptCount val="33"/>
                <c:pt idx="0">
                  <c:v>6.7159167226326392E-3</c:v>
                </c:pt>
                <c:pt idx="1">
                  <c:v>7.2185878637491541E-3</c:v>
                </c:pt>
                <c:pt idx="2">
                  <c:v>7.4609993217273343E-3</c:v>
                </c:pt>
                <c:pt idx="3">
                  <c:v>6.928922664282521E-3</c:v>
                </c:pt>
                <c:pt idx="4">
                  <c:v>7.1269487750556795E-3</c:v>
                </c:pt>
                <c:pt idx="5">
                  <c:v>6.8934845452523902E-3</c:v>
                </c:pt>
                <c:pt idx="6">
                  <c:v>7.0190831322658482E-3</c:v>
                </c:pt>
                <c:pt idx="7">
                  <c:v>8.9227421109902075E-3</c:v>
                </c:pt>
                <c:pt idx="8">
                  <c:v>9.7213220998055728E-3</c:v>
                </c:pt>
                <c:pt idx="9">
                  <c:v>1.0193016699197571E-2</c:v>
                </c:pt>
                <c:pt idx="10">
                  <c:v>1.0479041916167664E-2</c:v>
                </c:pt>
                <c:pt idx="11">
                  <c:v>9.9681866383881223E-3</c:v>
                </c:pt>
                <c:pt idx="12">
                  <c:v>1.0513036164844407E-2</c:v>
                </c:pt>
                <c:pt idx="13">
                  <c:v>1.1049723756906077E-2</c:v>
                </c:pt>
                <c:pt idx="14">
                  <c:v>9.2136275980287119E-3</c:v>
                </c:pt>
                <c:pt idx="15">
                  <c:v>1.1564339781328847E-2</c:v>
                </c:pt>
                <c:pt idx="16">
                  <c:v>1.1092851273623664E-2</c:v>
                </c:pt>
                <c:pt idx="17">
                  <c:v>1.4358974358974359E-2</c:v>
                </c:pt>
                <c:pt idx="18">
                  <c:v>1.6413373860182372E-2</c:v>
                </c:pt>
                <c:pt idx="19">
                  <c:v>1.695929768555467E-2</c:v>
                </c:pt>
                <c:pt idx="20">
                  <c:v>1.9102008664828671E-2</c:v>
                </c:pt>
                <c:pt idx="21">
                  <c:v>2.1465867337072134E-2</c:v>
                </c:pt>
                <c:pt idx="22">
                  <c:v>2.3980362537764352E-2</c:v>
                </c:pt>
                <c:pt idx="23">
                  <c:v>2.9658645775041969E-2</c:v>
                </c:pt>
                <c:pt idx="24">
                  <c:v>3.4653465346534656E-2</c:v>
                </c:pt>
                <c:pt idx="25">
                  <c:v>3.5868005738880916E-2</c:v>
                </c:pt>
                <c:pt idx="26">
                  <c:v>3.8078291814946617E-2</c:v>
                </c:pt>
                <c:pt idx="27">
                  <c:v>3.930514125285138E-2</c:v>
                </c:pt>
                <c:pt idx="28">
                  <c:v>4.0819841543231143E-2</c:v>
                </c:pt>
                <c:pt idx="29">
                  <c:v>4.8444070647603026E-2</c:v>
                </c:pt>
                <c:pt idx="30">
                  <c:v>4.8349449816605536E-2</c:v>
                </c:pt>
                <c:pt idx="31">
                  <c:v>4.9762645277459487E-2</c:v>
                </c:pt>
                <c:pt idx="32">
                  <c:v>5.1306873184898356E-2</c:v>
                </c:pt>
              </c:numCache>
            </c:numRef>
          </c:val>
          <c:smooth val="0"/>
          <c:extLst>
            <c:ext xmlns:c16="http://schemas.microsoft.com/office/drawing/2014/chart" uri="{C3380CC4-5D6E-409C-BE32-E72D297353CC}">
              <c16:uniqueId val="{00000005-AF4D-464A-9C27-397DC6B335B8}"/>
            </c:ext>
          </c:extLst>
        </c:ser>
        <c:dLbls>
          <c:showLegendKey val="0"/>
          <c:showVal val="0"/>
          <c:showCatName val="0"/>
          <c:showSerName val="0"/>
          <c:showPercent val="0"/>
          <c:showBubbleSize val="0"/>
        </c:dLbls>
        <c:marker val="1"/>
        <c:smooth val="0"/>
        <c:axId val="633653960"/>
        <c:axId val="633655760"/>
      </c:lineChart>
      <c:dateAx>
        <c:axId val="41238697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387336"/>
        <c:crosses val="autoZero"/>
        <c:auto val="1"/>
        <c:lblOffset val="100"/>
        <c:baseTimeUnit val="months"/>
      </c:dateAx>
      <c:valAx>
        <c:axId val="412387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GB" sz="900">
                    <a:solidFill>
                      <a:schemeClr val="tx1"/>
                    </a:solidFill>
                  </a:rPr>
                  <a:t>Number</a:t>
                </a:r>
                <a:r>
                  <a:rPr lang="en-GB" sz="900" baseline="0">
                    <a:solidFill>
                      <a:schemeClr val="tx1"/>
                    </a:solidFill>
                  </a:rPr>
                  <a:t> of non-prevntable households in temporary accommodation</a:t>
                </a:r>
                <a:endParaRPr lang="en-GB" sz="900">
                  <a:solidFill>
                    <a:schemeClr val="tx1"/>
                  </a:solidFill>
                </a:endParaRPr>
              </a:p>
            </c:rich>
          </c:tx>
          <c:layout>
            <c:manualLayout>
              <c:xMode val="edge"/>
              <c:yMode val="edge"/>
              <c:x val="1.8676073874247769E-2"/>
              <c:y val="3.5756416174401319E-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GB"/>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2386976"/>
        <c:crosses val="autoZero"/>
        <c:crossBetween val="between"/>
      </c:valAx>
      <c:valAx>
        <c:axId val="633655760"/>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000">
                    <a:solidFill>
                      <a:schemeClr val="tx1"/>
                    </a:solidFill>
                  </a:rPr>
                  <a:t>%</a:t>
                </a:r>
                <a:r>
                  <a:rPr lang="en-GB" sz="1000" baseline="0">
                    <a:solidFill>
                      <a:schemeClr val="tx1"/>
                    </a:solidFill>
                  </a:rPr>
                  <a:t> of total households in temporary accommodation</a:t>
                </a:r>
                <a:endParaRPr lang="en-GB" sz="1000">
                  <a:solidFill>
                    <a:schemeClr val="tx1"/>
                  </a:solidFill>
                </a:endParaRPr>
              </a:p>
            </c:rich>
          </c:tx>
          <c:layout>
            <c:manualLayout>
              <c:xMode val="edge"/>
              <c:yMode val="edge"/>
              <c:x val="0.95599701313534169"/>
              <c:y val="3.4114936992264248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3653960"/>
        <c:crosses val="max"/>
        <c:crossBetween val="between"/>
      </c:valAx>
      <c:dateAx>
        <c:axId val="633653960"/>
        <c:scaling>
          <c:orientation val="minMax"/>
        </c:scaling>
        <c:delete val="1"/>
        <c:axPos val="b"/>
        <c:numFmt formatCode="mmm\-yy" sourceLinked="1"/>
        <c:majorTickMark val="out"/>
        <c:minorTickMark val="none"/>
        <c:tickLblPos val="nextTo"/>
        <c:crossAx val="633655760"/>
        <c:crosses val="autoZero"/>
        <c:auto val="1"/>
        <c:lblOffset val="100"/>
        <c:baseTimeUnit val="months"/>
      </c:dateAx>
      <c:spPr>
        <a:noFill/>
        <a:ln>
          <a:noFill/>
        </a:ln>
        <a:effectLst/>
      </c:spPr>
    </c:plotArea>
    <c:legend>
      <c:legendPos val="b"/>
      <c:layout>
        <c:manualLayout>
          <c:xMode val="edge"/>
          <c:yMode val="edge"/>
          <c:x val="2.1357389467217196E-3"/>
          <c:y val="0.75947102553140267"/>
          <c:w val="0.97916452035964252"/>
          <c:h val="0.2247145306098730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r>
              <a:rPr lang="en-GB" u="sng"/>
              <a:t>Case Outcomes</a:t>
            </a:r>
          </a:p>
        </c:rich>
      </c:tx>
      <c:overlay val="0"/>
      <c:spPr>
        <a:noFill/>
        <a:ln>
          <a:noFill/>
        </a:ln>
        <a:effectLst/>
      </c:spPr>
      <c:txPr>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Sheet9!$C$9</c:f>
              <c:strCache>
                <c:ptCount val="1"/>
                <c:pt idx="0">
                  <c:v>Housed</c:v>
                </c:pt>
              </c:strCache>
            </c:strRef>
          </c:tx>
          <c:spPr>
            <a:solidFill>
              <a:schemeClr val="accent1"/>
            </a:solidFill>
            <a:ln>
              <a:noFill/>
            </a:ln>
            <a:effectLst/>
          </c:spPr>
          <c:invertIfNegative val="0"/>
          <c:cat>
            <c:strRef>
              <c:f>Sheet9!$D$8:$N$8</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Sheet9!$D$9:$N$9</c:f>
              <c:numCache>
                <c:formatCode>General</c:formatCode>
                <c:ptCount val="11"/>
                <c:pt idx="0">
                  <c:v>2302</c:v>
                </c:pt>
                <c:pt idx="1">
                  <c:v>2102</c:v>
                </c:pt>
                <c:pt idx="2">
                  <c:v>2011</c:v>
                </c:pt>
                <c:pt idx="3">
                  <c:v>2120</c:v>
                </c:pt>
                <c:pt idx="4">
                  <c:v>2029</c:v>
                </c:pt>
                <c:pt idx="5">
                  <c:v>1350</c:v>
                </c:pt>
                <c:pt idx="6">
                  <c:v>1666</c:v>
                </c:pt>
                <c:pt idx="7">
                  <c:v>1568</c:v>
                </c:pt>
                <c:pt idx="8">
                  <c:v>1825</c:v>
                </c:pt>
                <c:pt idx="9">
                  <c:v>1770</c:v>
                </c:pt>
                <c:pt idx="10">
                  <c:v>1497</c:v>
                </c:pt>
              </c:numCache>
            </c:numRef>
          </c:val>
          <c:extLst>
            <c:ext xmlns:c16="http://schemas.microsoft.com/office/drawing/2014/chart" uri="{C3380CC4-5D6E-409C-BE32-E72D297353CC}">
              <c16:uniqueId val="{00000000-C5E4-4150-887C-5EB660433672}"/>
            </c:ext>
          </c:extLst>
        </c:ser>
        <c:ser>
          <c:idx val="1"/>
          <c:order val="1"/>
          <c:tx>
            <c:strRef>
              <c:f>Sheet9!$C$10</c:f>
              <c:strCache>
                <c:ptCount val="1"/>
                <c:pt idx="0">
                  <c:v>Refused</c:v>
                </c:pt>
              </c:strCache>
            </c:strRef>
          </c:tx>
          <c:spPr>
            <a:solidFill>
              <a:schemeClr val="accent2"/>
            </a:solidFill>
            <a:ln>
              <a:noFill/>
            </a:ln>
            <a:effectLst/>
          </c:spPr>
          <c:invertIfNegative val="0"/>
          <c:cat>
            <c:strRef>
              <c:f>Sheet9!$D$8:$N$8</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Sheet9!$D$10:$N$10</c:f>
              <c:numCache>
                <c:formatCode>General</c:formatCode>
                <c:ptCount val="11"/>
                <c:pt idx="0">
                  <c:v>148</c:v>
                </c:pt>
                <c:pt idx="1">
                  <c:v>125</c:v>
                </c:pt>
                <c:pt idx="2">
                  <c:v>82</c:v>
                </c:pt>
                <c:pt idx="3">
                  <c:v>85</c:v>
                </c:pt>
                <c:pt idx="4">
                  <c:v>55</c:v>
                </c:pt>
                <c:pt idx="5">
                  <c:v>16</c:v>
                </c:pt>
                <c:pt idx="6">
                  <c:v>19</c:v>
                </c:pt>
                <c:pt idx="7">
                  <c:v>19</c:v>
                </c:pt>
                <c:pt idx="8">
                  <c:v>21</c:v>
                </c:pt>
                <c:pt idx="9">
                  <c:v>25</c:v>
                </c:pt>
                <c:pt idx="10">
                  <c:v>9</c:v>
                </c:pt>
              </c:numCache>
            </c:numRef>
          </c:val>
          <c:extLst>
            <c:ext xmlns:c16="http://schemas.microsoft.com/office/drawing/2014/chart" uri="{C3380CC4-5D6E-409C-BE32-E72D297353CC}">
              <c16:uniqueId val="{00000001-C5E4-4150-887C-5EB660433672}"/>
            </c:ext>
          </c:extLst>
        </c:ser>
        <c:ser>
          <c:idx val="2"/>
          <c:order val="2"/>
          <c:tx>
            <c:strRef>
              <c:f>Sheet9!$C$11</c:f>
              <c:strCache>
                <c:ptCount val="1"/>
                <c:pt idx="0">
                  <c:v>Duty-Discharged</c:v>
                </c:pt>
              </c:strCache>
            </c:strRef>
          </c:tx>
          <c:spPr>
            <a:solidFill>
              <a:schemeClr val="bg2">
                <a:lumMod val="60000"/>
                <a:lumOff val="40000"/>
              </a:schemeClr>
            </a:solidFill>
            <a:ln>
              <a:noFill/>
            </a:ln>
            <a:effectLst/>
          </c:spPr>
          <c:invertIfNegative val="0"/>
          <c:cat>
            <c:strRef>
              <c:f>Sheet9!$D$8:$N$8</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Sheet9!$D$11:$N$11</c:f>
              <c:numCache>
                <c:formatCode>General</c:formatCode>
                <c:ptCount val="11"/>
                <c:pt idx="0">
                  <c:v>91</c:v>
                </c:pt>
                <c:pt idx="1">
                  <c:v>89</c:v>
                </c:pt>
                <c:pt idx="2">
                  <c:v>51</c:v>
                </c:pt>
                <c:pt idx="3">
                  <c:v>41</c:v>
                </c:pt>
                <c:pt idx="4">
                  <c:v>35</c:v>
                </c:pt>
                <c:pt idx="5">
                  <c:v>4</c:v>
                </c:pt>
                <c:pt idx="6">
                  <c:v>5</c:v>
                </c:pt>
                <c:pt idx="7">
                  <c:v>2</c:v>
                </c:pt>
                <c:pt idx="8">
                  <c:v>5</c:v>
                </c:pt>
                <c:pt idx="9">
                  <c:v>3</c:v>
                </c:pt>
                <c:pt idx="10">
                  <c:v>24</c:v>
                </c:pt>
              </c:numCache>
            </c:numRef>
          </c:val>
          <c:extLst>
            <c:ext xmlns:c16="http://schemas.microsoft.com/office/drawing/2014/chart" uri="{C3380CC4-5D6E-409C-BE32-E72D297353CC}">
              <c16:uniqueId val="{00000002-C5E4-4150-887C-5EB660433672}"/>
            </c:ext>
          </c:extLst>
        </c:ser>
        <c:ser>
          <c:idx val="3"/>
          <c:order val="3"/>
          <c:tx>
            <c:strRef>
              <c:f>Sheet9!$C$12</c:f>
              <c:strCache>
                <c:ptCount val="1"/>
                <c:pt idx="0">
                  <c:v>Lost Contact</c:v>
                </c:pt>
              </c:strCache>
            </c:strRef>
          </c:tx>
          <c:spPr>
            <a:solidFill>
              <a:schemeClr val="tx1"/>
            </a:solidFill>
            <a:ln>
              <a:noFill/>
            </a:ln>
            <a:effectLst/>
          </c:spPr>
          <c:invertIfNegative val="0"/>
          <c:cat>
            <c:strRef>
              <c:f>Sheet9!$D$8:$N$8</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Sheet9!$D$12:$N$12</c:f>
              <c:numCache>
                <c:formatCode>General</c:formatCode>
                <c:ptCount val="11"/>
                <c:pt idx="0">
                  <c:v>623</c:v>
                </c:pt>
                <c:pt idx="1">
                  <c:v>619</c:v>
                </c:pt>
                <c:pt idx="2">
                  <c:v>460</c:v>
                </c:pt>
                <c:pt idx="3">
                  <c:v>443</c:v>
                </c:pt>
                <c:pt idx="4">
                  <c:v>394</c:v>
                </c:pt>
                <c:pt idx="5">
                  <c:v>244</c:v>
                </c:pt>
                <c:pt idx="6">
                  <c:v>333</c:v>
                </c:pt>
                <c:pt idx="7">
                  <c:v>452</c:v>
                </c:pt>
                <c:pt idx="8">
                  <c:v>668</c:v>
                </c:pt>
                <c:pt idx="9">
                  <c:v>482</c:v>
                </c:pt>
                <c:pt idx="10">
                  <c:v>544</c:v>
                </c:pt>
              </c:numCache>
            </c:numRef>
          </c:val>
          <c:extLst>
            <c:ext xmlns:c16="http://schemas.microsoft.com/office/drawing/2014/chart" uri="{C3380CC4-5D6E-409C-BE32-E72D297353CC}">
              <c16:uniqueId val="{00000003-C5E4-4150-887C-5EB660433672}"/>
            </c:ext>
          </c:extLst>
        </c:ser>
        <c:ser>
          <c:idx val="4"/>
          <c:order val="4"/>
          <c:tx>
            <c:strRef>
              <c:f>Sheet9!$C$13</c:f>
              <c:strCache>
                <c:ptCount val="1"/>
                <c:pt idx="0">
                  <c:v>Other</c:v>
                </c:pt>
              </c:strCache>
            </c:strRef>
          </c:tx>
          <c:spPr>
            <a:solidFill>
              <a:schemeClr val="accent5"/>
            </a:solidFill>
            <a:ln>
              <a:noFill/>
            </a:ln>
            <a:effectLst/>
          </c:spPr>
          <c:invertIfNegative val="0"/>
          <c:cat>
            <c:strRef>
              <c:f>Sheet9!$D$8:$N$8</c:f>
              <c:strCache>
                <c:ptCount val="11"/>
                <c:pt idx="0">
                  <c:v>2015/16</c:v>
                </c:pt>
                <c:pt idx="1">
                  <c:v>2016/17</c:v>
                </c:pt>
                <c:pt idx="2">
                  <c:v>2017/18</c:v>
                </c:pt>
                <c:pt idx="3">
                  <c:v>2018/19</c:v>
                </c:pt>
                <c:pt idx="4">
                  <c:v>2019/20</c:v>
                </c:pt>
                <c:pt idx="5">
                  <c:v>2020/21</c:v>
                </c:pt>
                <c:pt idx="6">
                  <c:v>2021/22</c:v>
                </c:pt>
                <c:pt idx="7">
                  <c:v>2022/23</c:v>
                </c:pt>
                <c:pt idx="8">
                  <c:v>2023/24</c:v>
                </c:pt>
                <c:pt idx="9">
                  <c:v>2024/25</c:v>
                </c:pt>
                <c:pt idx="10">
                  <c:v>2025/26</c:v>
                </c:pt>
              </c:strCache>
            </c:strRef>
          </c:cat>
          <c:val>
            <c:numRef>
              <c:f>Sheet9!$D$13:$N$13</c:f>
              <c:numCache>
                <c:formatCode>General</c:formatCode>
                <c:ptCount val="11"/>
                <c:pt idx="0">
                  <c:v>354</c:v>
                </c:pt>
                <c:pt idx="1">
                  <c:v>309</c:v>
                </c:pt>
                <c:pt idx="2">
                  <c:v>323</c:v>
                </c:pt>
                <c:pt idx="3">
                  <c:v>299</c:v>
                </c:pt>
                <c:pt idx="4">
                  <c:v>327</c:v>
                </c:pt>
                <c:pt idx="5">
                  <c:v>181</c:v>
                </c:pt>
                <c:pt idx="6">
                  <c:v>196</c:v>
                </c:pt>
                <c:pt idx="7">
                  <c:v>679</c:v>
                </c:pt>
                <c:pt idx="8">
                  <c:v>657</c:v>
                </c:pt>
                <c:pt idx="9">
                  <c:v>704</c:v>
                </c:pt>
                <c:pt idx="10">
                  <c:v>683</c:v>
                </c:pt>
              </c:numCache>
            </c:numRef>
          </c:val>
          <c:extLst>
            <c:ext xmlns:c16="http://schemas.microsoft.com/office/drawing/2014/chart" uri="{C3380CC4-5D6E-409C-BE32-E72D297353CC}">
              <c16:uniqueId val="{00000004-C5E4-4150-887C-5EB660433672}"/>
            </c:ext>
          </c:extLst>
        </c:ser>
        <c:dLbls>
          <c:showLegendKey val="0"/>
          <c:showVal val="0"/>
          <c:showCatName val="0"/>
          <c:showSerName val="0"/>
          <c:showPercent val="0"/>
          <c:showBubbleSize val="0"/>
        </c:dLbls>
        <c:gapWidth val="150"/>
        <c:overlap val="100"/>
        <c:axId val="1083747184"/>
        <c:axId val="1083746464"/>
      </c:barChart>
      <c:catAx>
        <c:axId val="1083747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83746464"/>
        <c:crosses val="autoZero"/>
        <c:auto val="1"/>
        <c:lblAlgn val="ctr"/>
        <c:lblOffset val="100"/>
        <c:noMultiLvlLbl val="0"/>
      </c:catAx>
      <c:valAx>
        <c:axId val="1083746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83747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C_12C6C805.xml><?xml version="1.0" encoding="utf-8"?>
<p188:cmLst xmlns:a="http://schemas.openxmlformats.org/drawingml/2006/main" xmlns:r="http://schemas.openxmlformats.org/officeDocument/2006/relationships" xmlns:p188="http://schemas.microsoft.com/office/powerpoint/2018/8/main">
  <p188:cm id="{3993A5C6-AD3E-4BF5-9A37-BB8EBD19ACBC}" authorId="{4AFC9DC7-F42D-069D-9C49-970A834707DB}" status="resolved" created="2026-08-11T08:57:02.519" complete="100000">
    <ac:txMkLst xmlns:ac="http://schemas.microsoft.com/office/drawing/2013/main/command">
      <pc:docMk xmlns:pc="http://schemas.microsoft.com/office/powerpoint/2013/main/command"/>
      <pc:sldMk xmlns:pc="http://schemas.microsoft.com/office/powerpoint/2013/main/command" cId="315017221" sldId="268"/>
      <ac:graphicFrameMk id="10" creationId="{9E495033-740B-12AC-8D6C-3B77597BE441}"/>
      <ac:tblMk/>
      <ac:tcMk rowId="1091524372" colId="3496959631"/>
      <ac:txMk cp="0" len="50">
        <ac:context len="215" hash="361821944"/>
      </ac:txMk>
    </ac:txMkLst>
    <p188:pos x="3436442" y="281999"/>
    <p188:txBody>
      <a:bodyPr/>
      <a:lstStyle/>
      <a:p>
        <a:r>
          <a:rPr lang="en-GB"/>
          <a:t>Which period?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1E8DC-2351-4368-AB69-7B7FF3E03832}" type="datetimeFigureOut">
              <a:rPr lang="en-GB" smtClean="0"/>
              <a:t>11/08/2026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E69AA9-F6B8-4BE8-A2E0-61DC97B03E2A}" type="slidenum">
              <a:rPr lang="en-GB" smtClean="0"/>
              <a:t>‹#›</a:t>
            </a:fld>
            <a:endParaRPr lang="en-GB"/>
          </a:p>
        </p:txBody>
      </p:sp>
    </p:spTree>
    <p:extLst>
      <p:ext uri="{BB962C8B-B14F-4D97-AF65-F5344CB8AC3E}">
        <p14:creationId xmlns:p14="http://schemas.microsoft.com/office/powerpoint/2010/main" val="666817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5</a:t>
            </a:fld>
            <a:endParaRPr lang="en-GB"/>
          </a:p>
        </p:txBody>
      </p:sp>
    </p:spTree>
    <p:extLst>
      <p:ext uri="{BB962C8B-B14F-4D97-AF65-F5344CB8AC3E}">
        <p14:creationId xmlns:p14="http://schemas.microsoft.com/office/powerpoint/2010/main" val="1028309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6</a:t>
            </a:fld>
            <a:endParaRPr lang="en-GB"/>
          </a:p>
        </p:txBody>
      </p:sp>
    </p:spTree>
    <p:extLst>
      <p:ext uri="{BB962C8B-B14F-4D97-AF65-F5344CB8AC3E}">
        <p14:creationId xmlns:p14="http://schemas.microsoft.com/office/powerpoint/2010/main" val="836196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7</a:t>
            </a:fld>
            <a:endParaRPr lang="en-GB"/>
          </a:p>
        </p:txBody>
      </p:sp>
    </p:spTree>
    <p:extLst>
      <p:ext uri="{BB962C8B-B14F-4D97-AF65-F5344CB8AC3E}">
        <p14:creationId xmlns:p14="http://schemas.microsoft.com/office/powerpoint/2010/main" val="200764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3325D-0F84-E772-2382-219481E6A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2442C-2229-3C3C-9A6B-B591CB4EE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88D95-FE14-92C2-6C31-3BD6BCA1B5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B4A7EB-0B1E-958C-5115-A9FEB433A27F}"/>
              </a:ext>
            </a:extLst>
          </p:cNvPr>
          <p:cNvSpPr>
            <a:spLocks noGrp="1"/>
          </p:cNvSpPr>
          <p:nvPr>
            <p:ph type="sldNum" sz="quarter" idx="5"/>
          </p:nvPr>
        </p:nvSpPr>
        <p:spPr/>
        <p:txBody>
          <a:bodyPr/>
          <a:lstStyle/>
          <a:p>
            <a:fld id="{7FE69AA9-F6B8-4BE8-A2E0-61DC97B03E2A}" type="slidenum">
              <a:rPr lang="en-GB" smtClean="0"/>
              <a:t>8</a:t>
            </a:fld>
            <a:endParaRPr lang="en-GB"/>
          </a:p>
        </p:txBody>
      </p:sp>
    </p:spTree>
    <p:extLst>
      <p:ext uri="{BB962C8B-B14F-4D97-AF65-F5344CB8AC3E}">
        <p14:creationId xmlns:p14="http://schemas.microsoft.com/office/powerpoint/2010/main" val="2621611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9</a:t>
            </a:fld>
            <a:endParaRPr lang="en-GB"/>
          </a:p>
        </p:txBody>
      </p:sp>
    </p:spTree>
    <p:extLst>
      <p:ext uri="{BB962C8B-B14F-4D97-AF65-F5344CB8AC3E}">
        <p14:creationId xmlns:p14="http://schemas.microsoft.com/office/powerpoint/2010/main" val="2811904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10</a:t>
            </a:fld>
            <a:endParaRPr lang="en-GB"/>
          </a:p>
        </p:txBody>
      </p:sp>
    </p:spTree>
    <p:extLst>
      <p:ext uri="{BB962C8B-B14F-4D97-AF65-F5344CB8AC3E}">
        <p14:creationId xmlns:p14="http://schemas.microsoft.com/office/powerpoint/2010/main" val="4289702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C0C98-2311-7366-2959-481357CF7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22D82-853D-9E17-6590-E0FA6C56E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F68EB2-814F-A0DC-EF83-31CE0F9E240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F87A8F-3F34-0ECA-B74B-CB7B0178B59D}"/>
              </a:ext>
            </a:extLst>
          </p:cNvPr>
          <p:cNvSpPr>
            <a:spLocks noGrp="1"/>
          </p:cNvSpPr>
          <p:nvPr>
            <p:ph type="sldNum" sz="quarter" idx="5"/>
          </p:nvPr>
        </p:nvSpPr>
        <p:spPr/>
        <p:txBody>
          <a:bodyPr/>
          <a:lstStyle/>
          <a:p>
            <a:fld id="{7FE69AA9-F6B8-4BE8-A2E0-61DC97B03E2A}" type="slidenum">
              <a:rPr lang="en-GB" smtClean="0"/>
              <a:t>13</a:t>
            </a:fld>
            <a:endParaRPr lang="en-GB"/>
          </a:p>
        </p:txBody>
      </p:sp>
    </p:spTree>
    <p:extLst>
      <p:ext uri="{BB962C8B-B14F-4D97-AF65-F5344CB8AC3E}">
        <p14:creationId xmlns:p14="http://schemas.microsoft.com/office/powerpoint/2010/main" val="1944731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16</a:t>
            </a:fld>
            <a:endParaRPr lang="en-GB"/>
          </a:p>
        </p:txBody>
      </p:sp>
    </p:spTree>
    <p:extLst>
      <p:ext uri="{BB962C8B-B14F-4D97-AF65-F5344CB8AC3E}">
        <p14:creationId xmlns:p14="http://schemas.microsoft.com/office/powerpoint/2010/main" val="27840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E69AA9-F6B8-4BE8-A2E0-61DC97B03E2A}" type="slidenum">
              <a:rPr lang="en-GB" smtClean="0"/>
              <a:t>17</a:t>
            </a:fld>
            <a:endParaRPr lang="en-GB"/>
          </a:p>
        </p:txBody>
      </p:sp>
    </p:spTree>
    <p:extLst>
      <p:ext uri="{BB962C8B-B14F-4D97-AF65-F5344CB8AC3E}">
        <p14:creationId xmlns:p14="http://schemas.microsoft.com/office/powerpoint/2010/main" val="1972106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DDCA-113B-9779-5BD3-E113ACEBEC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5557FEC-BB88-927F-3BD3-D017BEAE5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D8094B1-0EB3-94D0-AE39-5643BA9875C0}"/>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A94F736E-223F-FB6A-3D53-1DDE012040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5D9064-F0DB-544B-8657-1231B5C84F7A}"/>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2467476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66FE-F63F-6ED7-7338-C6C645985E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66AFB7-1E26-6758-8A42-8D035F3EFD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B70910-600D-5914-8606-DFDBA586DD4C}"/>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6CC6798E-0D28-981C-1EEF-4CB23DD931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F253B8-0AE2-3463-843F-075BD7754D3A}"/>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144261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47528-3FAC-C9BD-4224-5B1A840B77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C4072F-8A7B-D1A2-1A57-523A7D76EC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F23FFB-75D3-5CAF-E43D-6FC71674C0B4}"/>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DD045961-6AC1-8273-AFE2-E929CC4B02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1BAA1C-0ACE-6C82-9435-C8E0B4373A6E}"/>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1039466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DD4D5-139C-00EE-4BF7-57E8217DA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B6AF92-B0B8-8532-C8E8-E23E4A0585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654FBF-762C-D459-23C7-49720D4896B2}"/>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F3DAEF8E-C5F9-AFC2-9707-8E5FC02076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95478F-F63C-2B3F-274C-F2246F308CFE}"/>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4016138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E58C4-37DA-A0F3-5285-7531B5F19D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C639BE3-EE35-ABCF-54AE-8ED386BF39F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22EC9B-41AC-5871-4230-EE6E3B91F91C}"/>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516E209A-BA7E-37D8-FD95-EAD82CF987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8B5174-A852-7DD5-358D-4B8B2BB713BA}"/>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628605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1A58F-F200-2940-92CC-BCF6BFE59D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7C8F34-5989-5ADF-8EC6-0A4D61A058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711096-6413-26DB-8B2D-EF6BC798B0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FE54A7-FF3A-D4B1-70B2-5D14F84F8183}"/>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6" name="Footer Placeholder 5">
            <a:extLst>
              <a:ext uri="{FF2B5EF4-FFF2-40B4-BE49-F238E27FC236}">
                <a16:creationId xmlns:a16="http://schemas.microsoft.com/office/drawing/2014/main" id="{29D0448D-6E3C-4019-4ADB-E346433C1A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3F7844-4AC8-BE06-F596-5207C23E3B75}"/>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263139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C021F-E552-B912-4D72-C1E31D1170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B5F661-D262-C54A-816B-3E0C2A32B1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2F2B3D-7A7C-638E-9300-F42B76DD6F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CAA3BA-7504-71CC-3870-E8D0B38CBA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68E412-4493-C3DD-0170-9B5ED8C5B9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CC34FD0-23E0-C582-DCB1-DB38153E69E0}"/>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8" name="Footer Placeholder 7">
            <a:extLst>
              <a:ext uri="{FF2B5EF4-FFF2-40B4-BE49-F238E27FC236}">
                <a16:creationId xmlns:a16="http://schemas.microsoft.com/office/drawing/2014/main" id="{EEFF44A2-777D-45AE-94BE-7EB123AC10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51933E2-FA1C-C87F-D208-442748C257AB}"/>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4099503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86FCA-D0E0-222C-7BF7-9BA4D0E394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614D2BA-92B2-A0A9-CD4B-F1C99EC4F248}"/>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4" name="Footer Placeholder 3">
            <a:extLst>
              <a:ext uri="{FF2B5EF4-FFF2-40B4-BE49-F238E27FC236}">
                <a16:creationId xmlns:a16="http://schemas.microsoft.com/office/drawing/2014/main" id="{F889B89E-F01F-DC28-5F6D-DB9CD1C1637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2234A61-CCEA-1C4D-09AB-0EFBF7645D89}"/>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199717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7DF839-2773-B76D-27B5-4BB12584C012}"/>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3" name="Footer Placeholder 2">
            <a:extLst>
              <a:ext uri="{FF2B5EF4-FFF2-40B4-BE49-F238E27FC236}">
                <a16:creationId xmlns:a16="http://schemas.microsoft.com/office/drawing/2014/main" id="{D5D69791-990F-864E-B471-56A93A01190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54BA781-3B3D-93C4-6401-97CA7C1C138C}"/>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109284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69E6-5928-251C-2830-A7FC371228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648561-6205-7EB1-DEC3-E3577F8BF7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34974F0-6120-3DFE-A1FD-0FDA856521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3D6264-D8CD-E66E-3045-CB9BB2C84372}"/>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6" name="Footer Placeholder 5">
            <a:extLst>
              <a:ext uri="{FF2B5EF4-FFF2-40B4-BE49-F238E27FC236}">
                <a16:creationId xmlns:a16="http://schemas.microsoft.com/office/drawing/2014/main" id="{CEE94F63-19D3-E59B-9A3B-081BABDF54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BE2517-4907-ED86-0BA5-2DC11668D11E}"/>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3621784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0EBAF-BA20-C2C1-D617-041DD673EA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A8BB2F0-C209-5FCF-3872-BFCF630EAF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A6A0237-0529-C006-8F81-125BB2F6A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E9E88A-AC14-D66C-0C74-6D0935D480FA}"/>
              </a:ext>
            </a:extLst>
          </p:cNvPr>
          <p:cNvSpPr>
            <a:spLocks noGrp="1"/>
          </p:cNvSpPr>
          <p:nvPr>
            <p:ph type="dt" sz="half" idx="10"/>
          </p:nvPr>
        </p:nvSpPr>
        <p:spPr/>
        <p:txBody>
          <a:bodyPr/>
          <a:lstStyle/>
          <a:p>
            <a:fld id="{722FDA45-D95B-4E7B-9931-73C6B659515F}" type="datetimeFigureOut">
              <a:rPr lang="en-GB" smtClean="0"/>
              <a:t>11/08/2026</a:t>
            </a:fld>
            <a:endParaRPr lang="en-GB"/>
          </a:p>
        </p:txBody>
      </p:sp>
      <p:sp>
        <p:nvSpPr>
          <p:cNvPr id="6" name="Footer Placeholder 5">
            <a:extLst>
              <a:ext uri="{FF2B5EF4-FFF2-40B4-BE49-F238E27FC236}">
                <a16:creationId xmlns:a16="http://schemas.microsoft.com/office/drawing/2014/main" id="{00522FA9-000D-ABDA-C8C7-4FA5560F97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AF0F92-41E4-E880-DD50-31B49C404768}"/>
              </a:ext>
            </a:extLst>
          </p:cNvPr>
          <p:cNvSpPr>
            <a:spLocks noGrp="1"/>
          </p:cNvSpPr>
          <p:nvPr>
            <p:ph type="sldNum" sz="quarter" idx="12"/>
          </p:nvPr>
        </p:nvSpPr>
        <p:spPr/>
        <p:txBody>
          <a:bodyPr/>
          <a:lstStyle/>
          <a:p>
            <a:fld id="{6452E7E0-1F08-4111-87CB-D9AA90D77861}" type="slidenum">
              <a:rPr lang="en-GB" smtClean="0"/>
              <a:t>‹#›</a:t>
            </a:fld>
            <a:endParaRPr lang="en-GB"/>
          </a:p>
        </p:txBody>
      </p:sp>
    </p:spTree>
    <p:extLst>
      <p:ext uri="{BB962C8B-B14F-4D97-AF65-F5344CB8AC3E}">
        <p14:creationId xmlns:p14="http://schemas.microsoft.com/office/powerpoint/2010/main" val="223897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E571A2-F6D6-826D-34FB-7AD2826A7C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299495F-54D2-3196-C5C0-63D500756A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3DDECE-285D-4681-C332-070456D115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2FDA45-D95B-4E7B-9931-73C6B659515F}" type="datetimeFigureOut">
              <a:rPr lang="en-GB" smtClean="0"/>
              <a:t>11/08/2026</a:t>
            </a:fld>
            <a:endParaRPr lang="en-GB"/>
          </a:p>
        </p:txBody>
      </p:sp>
      <p:sp>
        <p:nvSpPr>
          <p:cNvPr id="5" name="Footer Placeholder 4">
            <a:extLst>
              <a:ext uri="{FF2B5EF4-FFF2-40B4-BE49-F238E27FC236}">
                <a16:creationId xmlns:a16="http://schemas.microsoft.com/office/drawing/2014/main" id="{B0B5AA61-692A-9D20-902D-3CBDD66D77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8D70380-6DDE-F128-C2C6-1E43829B7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52E7E0-1F08-4111-87CB-D9AA90D77861}" type="slidenum">
              <a:rPr lang="en-GB" smtClean="0"/>
              <a:t>‹#›</a:t>
            </a:fld>
            <a:endParaRPr lang="en-GB"/>
          </a:p>
        </p:txBody>
      </p:sp>
    </p:spTree>
    <p:extLst>
      <p:ext uri="{BB962C8B-B14F-4D97-AF65-F5344CB8AC3E}">
        <p14:creationId xmlns:p14="http://schemas.microsoft.com/office/powerpoint/2010/main" val="4090771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C_12C6C805.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hyperlink" Target="https://www.edinburgh.gov.uk/downloads/file/24470/letting-polic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E9BE6-9D48-102B-02B1-F5D8C5A73273}"/>
              </a:ext>
            </a:extLst>
          </p:cNvPr>
          <p:cNvSpPr>
            <a:spLocks noGrp="1"/>
          </p:cNvSpPr>
          <p:nvPr>
            <p:ph type="ctrTitle"/>
          </p:nvPr>
        </p:nvSpPr>
        <p:spPr>
          <a:xfrm>
            <a:off x="3133762" y="1037696"/>
            <a:ext cx="9144000" cy="2387600"/>
          </a:xfrm>
        </p:spPr>
        <p:txBody>
          <a:bodyPr/>
          <a:lstStyle/>
          <a:p>
            <a:pPr algn="l"/>
            <a:r>
              <a:rPr lang="en-GB" b="1"/>
              <a:t>ALACHO Meeting</a:t>
            </a:r>
          </a:p>
        </p:txBody>
      </p:sp>
      <p:sp>
        <p:nvSpPr>
          <p:cNvPr id="3" name="Subtitle 2">
            <a:extLst>
              <a:ext uri="{FF2B5EF4-FFF2-40B4-BE49-F238E27FC236}">
                <a16:creationId xmlns:a16="http://schemas.microsoft.com/office/drawing/2014/main" id="{E9D68C61-2969-ABBE-ABBF-CD06435821BE}"/>
              </a:ext>
            </a:extLst>
          </p:cNvPr>
          <p:cNvSpPr>
            <a:spLocks noGrp="1"/>
          </p:cNvSpPr>
          <p:nvPr>
            <p:ph type="subTitle" idx="1"/>
          </p:nvPr>
        </p:nvSpPr>
        <p:spPr>
          <a:xfrm>
            <a:off x="3133762" y="3644371"/>
            <a:ext cx="9144000" cy="1655762"/>
          </a:xfrm>
        </p:spPr>
        <p:txBody>
          <a:bodyPr vert="horz" lIns="91440" tIns="45720" rIns="91440" bIns="45720" rtlCol="0" anchor="t">
            <a:normAutofit/>
          </a:bodyPr>
          <a:lstStyle/>
          <a:p>
            <a:pPr algn="l"/>
            <a:r>
              <a:rPr lang="en-GB" sz="3200" b="1">
                <a:solidFill>
                  <a:srgbClr val="804160"/>
                </a:solidFill>
              </a:rPr>
              <a:t>13 August 2026</a:t>
            </a:r>
          </a:p>
        </p:txBody>
      </p:sp>
      <p:graphicFrame>
        <p:nvGraphicFramePr>
          <p:cNvPr id="5" name="Table 4">
            <a:extLst>
              <a:ext uri="{FF2B5EF4-FFF2-40B4-BE49-F238E27FC236}">
                <a16:creationId xmlns:a16="http://schemas.microsoft.com/office/drawing/2014/main" id="{4DB220AA-340F-446B-8BFD-FC0FC8250B7F}"/>
              </a:ext>
            </a:extLst>
          </p:cNvPr>
          <p:cNvGraphicFramePr>
            <a:graphicFrameLocks noGrp="1"/>
          </p:cNvGraphicFramePr>
          <p:nvPr>
            <p:extLst>
              <p:ext uri="{D42A27DB-BD31-4B8C-83A1-F6EECF244321}">
                <p14:modId xmlns:p14="http://schemas.microsoft.com/office/powerpoint/2010/main" val="772984988"/>
              </p:ext>
            </p:extLst>
          </p:nvPr>
        </p:nvGraphicFramePr>
        <p:xfrm>
          <a:off x="0" y="0"/>
          <a:ext cx="2909716" cy="6863580"/>
        </p:xfrm>
        <a:graphic>
          <a:graphicData uri="http://schemas.openxmlformats.org/drawingml/2006/table">
            <a:tbl>
              <a:tblPr firstRow="1" bandRow="1">
                <a:tableStyleId>{5C22544A-7EE6-4342-B048-85BDC9FD1C3A}</a:tableStyleId>
              </a:tblPr>
              <a:tblGrid>
                <a:gridCol w="727429">
                  <a:extLst>
                    <a:ext uri="{9D8B030D-6E8A-4147-A177-3AD203B41FA5}">
                      <a16:colId xmlns:a16="http://schemas.microsoft.com/office/drawing/2014/main" val="3400144340"/>
                    </a:ext>
                  </a:extLst>
                </a:gridCol>
                <a:gridCol w="727429">
                  <a:extLst>
                    <a:ext uri="{9D8B030D-6E8A-4147-A177-3AD203B41FA5}">
                      <a16:colId xmlns:a16="http://schemas.microsoft.com/office/drawing/2014/main" val="1090350312"/>
                    </a:ext>
                  </a:extLst>
                </a:gridCol>
                <a:gridCol w="727429">
                  <a:extLst>
                    <a:ext uri="{9D8B030D-6E8A-4147-A177-3AD203B41FA5}">
                      <a16:colId xmlns:a16="http://schemas.microsoft.com/office/drawing/2014/main" val="2942562463"/>
                    </a:ext>
                  </a:extLst>
                </a:gridCol>
                <a:gridCol w="727429">
                  <a:extLst>
                    <a:ext uri="{9D8B030D-6E8A-4147-A177-3AD203B41FA5}">
                      <a16:colId xmlns:a16="http://schemas.microsoft.com/office/drawing/2014/main" val="3743509995"/>
                    </a:ext>
                  </a:extLst>
                </a:gridCol>
              </a:tblGrid>
              <a:tr h="6863580">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4038005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AF241-BCF2-F6F6-3735-ADAA51F9C335}"/>
              </a:ext>
            </a:extLst>
          </p:cNvPr>
          <p:cNvSpPr>
            <a:spLocks noGrp="1"/>
          </p:cNvSpPr>
          <p:nvPr>
            <p:ph type="title"/>
          </p:nvPr>
        </p:nvSpPr>
        <p:spPr>
          <a:xfrm>
            <a:off x="404038" y="168507"/>
            <a:ext cx="10515600" cy="1325563"/>
          </a:xfrm>
        </p:spPr>
        <p:txBody>
          <a:bodyPr/>
          <a:lstStyle/>
          <a:p>
            <a:r>
              <a:rPr lang="en-GB" b="1"/>
              <a:t>Lets to all groups on </a:t>
            </a:r>
            <a:r>
              <a:rPr lang="en-GB" b="1" err="1"/>
              <a:t>EdIndex</a:t>
            </a:r>
            <a:endParaRPr lang="en-GB" b="1"/>
          </a:p>
        </p:txBody>
      </p:sp>
      <p:graphicFrame>
        <p:nvGraphicFramePr>
          <p:cNvPr id="8" name="Chart 7">
            <a:extLst>
              <a:ext uri="{FF2B5EF4-FFF2-40B4-BE49-F238E27FC236}">
                <a16:creationId xmlns:a16="http://schemas.microsoft.com/office/drawing/2014/main" id="{E0AF1152-EC2A-4E2E-EB92-16992092B3C0}"/>
              </a:ext>
            </a:extLst>
          </p:cNvPr>
          <p:cNvGraphicFramePr>
            <a:graphicFrameLocks/>
          </p:cNvGraphicFramePr>
          <p:nvPr>
            <p:extLst>
              <p:ext uri="{D42A27DB-BD31-4B8C-83A1-F6EECF244321}">
                <p14:modId xmlns:p14="http://schemas.microsoft.com/office/powerpoint/2010/main" val="3728057603"/>
              </p:ext>
            </p:extLst>
          </p:nvPr>
        </p:nvGraphicFramePr>
        <p:xfrm>
          <a:off x="4823637" y="1286540"/>
          <a:ext cx="7368363" cy="52843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Table 9">
            <a:extLst>
              <a:ext uri="{FF2B5EF4-FFF2-40B4-BE49-F238E27FC236}">
                <a16:creationId xmlns:a16="http://schemas.microsoft.com/office/drawing/2014/main" id="{9E495033-740B-12AC-8D6C-3B77597BE441}"/>
              </a:ext>
            </a:extLst>
          </p:cNvPr>
          <p:cNvGraphicFramePr>
            <a:graphicFrameLocks noGrp="1"/>
          </p:cNvGraphicFramePr>
          <p:nvPr>
            <p:extLst>
              <p:ext uri="{D42A27DB-BD31-4B8C-83A1-F6EECF244321}">
                <p14:modId xmlns:p14="http://schemas.microsoft.com/office/powerpoint/2010/main" val="4180644401"/>
              </p:ext>
            </p:extLst>
          </p:nvPr>
        </p:nvGraphicFramePr>
        <p:xfrm>
          <a:off x="627558" y="1800801"/>
          <a:ext cx="3508744" cy="3108960"/>
        </p:xfrm>
        <a:graphic>
          <a:graphicData uri="http://schemas.openxmlformats.org/drawingml/2006/table">
            <a:tbl>
              <a:tblPr firstRow="1" bandRow="1">
                <a:tableStyleId>{073A0DAA-6AF3-43AB-8588-CEC1D06C72B9}</a:tableStyleId>
              </a:tblPr>
              <a:tblGrid>
                <a:gridCol w="3508744">
                  <a:extLst>
                    <a:ext uri="{9D8B030D-6E8A-4147-A177-3AD203B41FA5}">
                      <a16:colId xmlns:a16="http://schemas.microsoft.com/office/drawing/2014/main" val="3496959631"/>
                    </a:ext>
                  </a:extLst>
                </a:gridCol>
              </a:tblGrid>
              <a:tr h="370840">
                <a:tc>
                  <a:txBody>
                    <a:bodyPr/>
                    <a:lstStyle/>
                    <a:p>
                      <a:pPr marL="285750" indent="-285750">
                        <a:buFont typeface="Arial" panose="020B0604020202020204" pitchFamily="34" charset="0"/>
                        <a:buChar char="•"/>
                      </a:pPr>
                      <a:r>
                        <a:rPr lang="en-GB" b="0">
                          <a:solidFill>
                            <a:schemeClr val="tx1"/>
                          </a:solidFill>
                        </a:rPr>
                        <a:t>Reduction of 409 lets between 2024/25 and 2025/26.</a:t>
                      </a:r>
                      <a:br>
                        <a:rPr lang="en-GB" b="0">
                          <a:solidFill>
                            <a:schemeClr val="tx1"/>
                          </a:solidFill>
                        </a:rPr>
                      </a:br>
                      <a:endParaRPr lang="en-GB" b="0">
                        <a:solidFill>
                          <a:schemeClr val="tx1"/>
                        </a:solidFill>
                      </a:endParaRPr>
                    </a:p>
                    <a:p>
                      <a:pPr marL="285750" indent="-285750">
                        <a:buFont typeface="Arial" panose="020B0604020202020204" pitchFamily="34" charset="0"/>
                        <a:buChar char="•"/>
                      </a:pPr>
                      <a:r>
                        <a:rPr lang="en-GB" b="0">
                          <a:solidFill>
                            <a:schemeClr val="tx1"/>
                          </a:solidFill>
                        </a:rPr>
                        <a:t>Gold, Homeless, Officer Panel and Waiting Time suffered some decreases.</a:t>
                      </a:r>
                      <a:br>
                        <a:rPr lang="en-GB" b="0">
                          <a:solidFill>
                            <a:schemeClr val="tx1"/>
                          </a:solidFill>
                        </a:rPr>
                      </a:br>
                      <a:endParaRPr lang="en-GB" b="0">
                        <a:solidFill>
                          <a:schemeClr val="tx1"/>
                        </a:solidFill>
                      </a:endParaRPr>
                    </a:p>
                    <a:p>
                      <a:pPr marL="285750" indent="-285750">
                        <a:buFont typeface="Arial" panose="020B0604020202020204" pitchFamily="34" charset="0"/>
                        <a:buChar char="•"/>
                      </a:pPr>
                      <a:r>
                        <a:rPr lang="en-GB" b="0">
                          <a:solidFill>
                            <a:schemeClr val="tx1"/>
                          </a:solidFill>
                        </a:rPr>
                        <a:t>Underoccupation and Overcrowding priority groups have benefited from an increase in lets.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91524372"/>
                  </a:ext>
                </a:extLst>
              </a:tr>
            </a:tbl>
          </a:graphicData>
        </a:graphic>
      </p:graphicFrame>
      <p:graphicFrame>
        <p:nvGraphicFramePr>
          <p:cNvPr id="4" name="Table 3">
            <a:extLst>
              <a:ext uri="{FF2B5EF4-FFF2-40B4-BE49-F238E27FC236}">
                <a16:creationId xmlns:a16="http://schemas.microsoft.com/office/drawing/2014/main" id="{3BB7500A-0380-DC0B-C63D-18CE3246AE70}"/>
              </a:ext>
            </a:extLst>
          </p:cNvPr>
          <p:cNvGraphicFramePr>
            <a:graphicFrameLocks noGrp="1"/>
          </p:cNvGraphicFramePr>
          <p:nvPr>
            <p:extLst>
              <p:ext uri="{D42A27DB-BD31-4B8C-83A1-F6EECF244321}">
                <p14:modId xmlns:p14="http://schemas.microsoft.com/office/powerpoint/2010/main" val="2511065797"/>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31501722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2666A-1158-FC90-17DF-F34CCF5F73FC}"/>
              </a:ext>
            </a:extLst>
          </p:cNvPr>
          <p:cNvSpPr>
            <a:spLocks noGrp="1"/>
          </p:cNvSpPr>
          <p:nvPr>
            <p:ph type="title"/>
          </p:nvPr>
        </p:nvSpPr>
        <p:spPr>
          <a:xfrm>
            <a:off x="411480" y="338748"/>
            <a:ext cx="10515600" cy="1325563"/>
          </a:xfrm>
        </p:spPr>
        <p:txBody>
          <a:bodyPr/>
          <a:lstStyle/>
          <a:p>
            <a:r>
              <a:rPr lang="en-GB" b="1"/>
              <a:t>Lets to Homeless Households in 2025/26</a:t>
            </a:r>
          </a:p>
        </p:txBody>
      </p:sp>
      <p:sp>
        <p:nvSpPr>
          <p:cNvPr id="3" name="Content Placeholder 2">
            <a:extLst>
              <a:ext uri="{FF2B5EF4-FFF2-40B4-BE49-F238E27FC236}">
                <a16:creationId xmlns:a16="http://schemas.microsoft.com/office/drawing/2014/main" id="{1C46C9E7-466F-EECB-29EB-142038C75987}"/>
              </a:ext>
            </a:extLst>
          </p:cNvPr>
          <p:cNvSpPr>
            <a:spLocks noGrp="1"/>
          </p:cNvSpPr>
          <p:nvPr>
            <p:ph idx="1"/>
          </p:nvPr>
        </p:nvSpPr>
        <p:spPr>
          <a:xfrm>
            <a:off x="262255" y="1765911"/>
            <a:ext cx="7940040" cy="4157369"/>
          </a:xfrm>
          <a:solidFill>
            <a:schemeClr val="accent6">
              <a:lumMod val="60000"/>
              <a:lumOff val="40000"/>
            </a:schemeClr>
          </a:solidFill>
        </p:spPr>
        <p:txBody>
          <a:bodyPr anchor="ctr">
            <a:normAutofit fontScale="62500" lnSpcReduction="20000"/>
          </a:bodyPr>
          <a:lstStyle/>
          <a:p>
            <a:pPr lvl="0">
              <a:lnSpc>
                <a:spcPct val="120000"/>
              </a:lnSpc>
            </a:pPr>
            <a:r>
              <a:rPr lang="en-GB"/>
              <a:t>RRTP / LHS aim of </a:t>
            </a:r>
            <a:r>
              <a:rPr lang="en-GB" b="1"/>
              <a:t>80% of CEC lets and 65% of RSLs</a:t>
            </a:r>
            <a:r>
              <a:rPr lang="en-GB"/>
              <a:t> lets to homeless households</a:t>
            </a:r>
          </a:p>
          <a:p>
            <a:pPr lvl="0">
              <a:lnSpc>
                <a:spcPct val="120000"/>
              </a:lnSpc>
            </a:pPr>
            <a:r>
              <a:rPr lang="en-GB"/>
              <a:t>Aim of </a:t>
            </a:r>
            <a:r>
              <a:rPr lang="en-GB" b="1"/>
              <a:t>60% of lets </a:t>
            </a:r>
            <a:r>
              <a:rPr lang="en-GB"/>
              <a:t>to go to homeless households in temporary accommodation</a:t>
            </a:r>
          </a:p>
          <a:p>
            <a:pPr lvl="0">
              <a:lnSpc>
                <a:spcPct val="120000"/>
              </a:lnSpc>
            </a:pPr>
            <a:r>
              <a:rPr lang="en-GB"/>
              <a:t>RSLs broadly on target</a:t>
            </a:r>
          </a:p>
          <a:p>
            <a:pPr lvl="0">
              <a:lnSpc>
                <a:spcPct val="120000"/>
              </a:lnSpc>
            </a:pPr>
            <a:r>
              <a:rPr lang="en-GB"/>
              <a:t>Other reasons for lower number of lets to homeless households may include enhanced prevention work – e.g. Early Intervention Team (funded through RRTP) seeks to place the onus on the current landlord to transfer the applicant rather than present as homeless, such as for a household escaping domestic abuse or racial harassment.</a:t>
            </a:r>
          </a:p>
          <a:p>
            <a:pPr lvl="0">
              <a:lnSpc>
                <a:spcPct val="120000"/>
              </a:lnSpc>
            </a:pPr>
            <a:r>
              <a:rPr lang="en-GB"/>
              <a:t>Schemes via RSLs, such as incentives to moves, have increased the overall number of lets but pushed the % of homes let to homeless down. </a:t>
            </a:r>
          </a:p>
        </p:txBody>
      </p:sp>
      <p:graphicFrame>
        <p:nvGraphicFramePr>
          <p:cNvPr id="4" name="Chart 3">
            <a:extLst>
              <a:ext uri="{FF2B5EF4-FFF2-40B4-BE49-F238E27FC236}">
                <a16:creationId xmlns:a16="http://schemas.microsoft.com/office/drawing/2014/main" id="{812090AD-93B6-11CA-2E87-9E5CB0CF9AD8}"/>
              </a:ext>
            </a:extLst>
          </p:cNvPr>
          <p:cNvGraphicFramePr/>
          <p:nvPr>
            <p:extLst>
              <p:ext uri="{D42A27DB-BD31-4B8C-83A1-F6EECF244321}">
                <p14:modId xmlns:p14="http://schemas.microsoft.com/office/powerpoint/2010/main" val="3734114120"/>
              </p:ext>
            </p:extLst>
          </p:nvPr>
        </p:nvGraphicFramePr>
        <p:xfrm>
          <a:off x="8453120" y="1814782"/>
          <a:ext cx="3344545" cy="42015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03FD7B69-AF4F-425E-7FAA-4BC7EDAE6586}"/>
              </a:ext>
            </a:extLst>
          </p:cNvPr>
          <p:cNvGraphicFramePr>
            <a:graphicFrameLocks noGrp="1"/>
          </p:cNvGraphicFramePr>
          <p:nvPr>
            <p:extLst>
              <p:ext uri="{D42A27DB-BD31-4B8C-83A1-F6EECF244321}">
                <p14:modId xmlns:p14="http://schemas.microsoft.com/office/powerpoint/2010/main" val="658025950"/>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548702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E2C2-8EFB-1FA4-C247-C6E39909C446}"/>
              </a:ext>
            </a:extLst>
          </p:cNvPr>
          <p:cNvSpPr>
            <a:spLocks noGrp="1"/>
          </p:cNvSpPr>
          <p:nvPr>
            <p:ph type="title"/>
          </p:nvPr>
        </p:nvSpPr>
        <p:spPr>
          <a:xfrm>
            <a:off x="289560" y="168507"/>
            <a:ext cx="10515600" cy="1325563"/>
          </a:xfrm>
        </p:spPr>
        <p:txBody>
          <a:bodyPr/>
          <a:lstStyle/>
          <a:p>
            <a:r>
              <a:rPr lang="en-GB" b="1"/>
              <a:t>Starters</a:t>
            </a:r>
            <a:r>
              <a:rPr lang="en-GB"/>
              <a:t> </a:t>
            </a:r>
            <a:r>
              <a:rPr lang="en-GB" b="1"/>
              <a:t>and Movers</a:t>
            </a:r>
          </a:p>
        </p:txBody>
      </p:sp>
      <p:sp>
        <p:nvSpPr>
          <p:cNvPr id="3" name="Content Placeholder 2">
            <a:extLst>
              <a:ext uri="{FF2B5EF4-FFF2-40B4-BE49-F238E27FC236}">
                <a16:creationId xmlns:a16="http://schemas.microsoft.com/office/drawing/2014/main" id="{B0C6895E-79DF-B1CD-89FF-AB93A9EA262F}"/>
              </a:ext>
            </a:extLst>
          </p:cNvPr>
          <p:cNvSpPr>
            <a:spLocks noGrp="1"/>
          </p:cNvSpPr>
          <p:nvPr>
            <p:ph idx="1"/>
          </p:nvPr>
        </p:nvSpPr>
        <p:spPr>
          <a:xfrm>
            <a:off x="4528702" y="1370647"/>
            <a:ext cx="7373738" cy="5019283"/>
          </a:xfrm>
          <a:solidFill>
            <a:schemeClr val="bg2">
              <a:lumMod val="20000"/>
              <a:lumOff val="80000"/>
            </a:schemeClr>
          </a:solidFill>
        </p:spPr>
        <p:txBody>
          <a:bodyPr anchor="ctr">
            <a:normAutofit fontScale="70000" lnSpcReduction="20000"/>
          </a:bodyPr>
          <a:lstStyle/>
          <a:p>
            <a:pPr lvl="0">
              <a:lnSpc>
                <a:spcPct val="120000"/>
              </a:lnSpc>
            </a:pPr>
            <a:r>
              <a:rPr lang="en-GB" err="1"/>
              <a:t>EdIndex</a:t>
            </a:r>
            <a:r>
              <a:rPr lang="en-GB"/>
              <a:t> automatically categorises applicants into categories depending on their current housing circumstances.</a:t>
            </a:r>
          </a:p>
          <a:p>
            <a:pPr lvl="0">
              <a:lnSpc>
                <a:spcPct val="120000"/>
              </a:lnSpc>
            </a:pPr>
            <a:r>
              <a:rPr lang="en-GB"/>
              <a:t>Starters contain groups such as homeless, staying with friends/family/parents, living in PRS accommodation.</a:t>
            </a:r>
          </a:p>
          <a:p>
            <a:pPr lvl="1">
              <a:lnSpc>
                <a:spcPct val="120000"/>
              </a:lnSpc>
            </a:pPr>
            <a:r>
              <a:rPr lang="en-GB" sz="2600"/>
              <a:t>23,650 applicants are Starters </a:t>
            </a:r>
            <a:r>
              <a:rPr lang="en-GB" sz="2600" b="1"/>
              <a:t>(74%).</a:t>
            </a:r>
            <a:endParaRPr lang="en-GB" sz="2600"/>
          </a:p>
          <a:p>
            <a:pPr lvl="0">
              <a:lnSpc>
                <a:spcPct val="120000"/>
              </a:lnSpc>
            </a:pPr>
            <a:r>
              <a:rPr lang="en-GB"/>
              <a:t>Movers contain groups such as tenants of RSLs or local authorities, homeowners and those in tied accommodation.</a:t>
            </a:r>
          </a:p>
          <a:p>
            <a:pPr lvl="1">
              <a:lnSpc>
                <a:spcPct val="120000"/>
              </a:lnSpc>
            </a:pPr>
            <a:r>
              <a:rPr lang="en-GB" sz="2600"/>
              <a:t>8,373 applicants are Movers </a:t>
            </a:r>
            <a:r>
              <a:rPr lang="en-GB" sz="2600" b="1"/>
              <a:t>(26%).</a:t>
            </a:r>
            <a:endParaRPr lang="en-GB" sz="2600"/>
          </a:p>
          <a:p>
            <a:pPr lvl="0">
              <a:lnSpc>
                <a:spcPct val="120000"/>
              </a:lnSpc>
            </a:pPr>
            <a:r>
              <a:rPr lang="en-GB"/>
              <a:t>Lets to Starters and Movers are broadly similar to the number of applicants registered in either category. </a:t>
            </a:r>
          </a:p>
          <a:p>
            <a:pPr lvl="0">
              <a:lnSpc>
                <a:spcPct val="120000"/>
              </a:lnSpc>
            </a:pPr>
            <a:r>
              <a:rPr lang="en-GB"/>
              <a:t>The current </a:t>
            </a:r>
            <a:r>
              <a:rPr lang="en-GB" u="sng">
                <a:hlinkClick r:id="rId2"/>
              </a:rPr>
              <a:t>letting policy</a:t>
            </a:r>
            <a:r>
              <a:rPr lang="en-GB"/>
              <a:t> aims for 1/3 of homes to be advertised for Starters, 1/3 for Movers and 1/3 for Starters and Movers. </a:t>
            </a:r>
          </a:p>
        </p:txBody>
      </p:sp>
      <p:graphicFrame>
        <p:nvGraphicFramePr>
          <p:cNvPr id="4" name="Chart 3">
            <a:extLst>
              <a:ext uri="{FF2B5EF4-FFF2-40B4-BE49-F238E27FC236}">
                <a16:creationId xmlns:a16="http://schemas.microsoft.com/office/drawing/2014/main" id="{423A0FA4-7A34-48B0-DE97-D42EBF7361A2}"/>
              </a:ext>
            </a:extLst>
          </p:cNvPr>
          <p:cNvGraphicFramePr/>
          <p:nvPr>
            <p:extLst>
              <p:ext uri="{D42A27DB-BD31-4B8C-83A1-F6EECF244321}">
                <p14:modId xmlns:p14="http://schemas.microsoft.com/office/powerpoint/2010/main" val="157433351"/>
              </p:ext>
            </p:extLst>
          </p:nvPr>
        </p:nvGraphicFramePr>
        <p:xfrm>
          <a:off x="426720" y="1662577"/>
          <a:ext cx="3792220" cy="41582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0707550D-DDAC-92AB-FD22-E54DCA1A29B9}"/>
              </a:ext>
            </a:extLst>
          </p:cNvPr>
          <p:cNvGraphicFramePr>
            <a:graphicFrameLocks noGrp="1"/>
          </p:cNvGraphicFramePr>
          <p:nvPr>
            <p:extLst>
              <p:ext uri="{D42A27DB-BD31-4B8C-83A1-F6EECF244321}">
                <p14:modId xmlns:p14="http://schemas.microsoft.com/office/powerpoint/2010/main" val="2540842911"/>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3173199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D01D1-6EFF-AE3B-4864-5D8972755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7DBCF4-B817-4B73-F51E-2D149351E2DC}"/>
              </a:ext>
            </a:extLst>
          </p:cNvPr>
          <p:cNvSpPr>
            <a:spLocks noGrp="1"/>
          </p:cNvSpPr>
          <p:nvPr>
            <p:ph type="title"/>
          </p:nvPr>
        </p:nvSpPr>
        <p:spPr>
          <a:xfrm>
            <a:off x="379228" y="149921"/>
            <a:ext cx="10515600" cy="1325563"/>
          </a:xfrm>
        </p:spPr>
        <p:txBody>
          <a:bodyPr/>
          <a:lstStyle/>
          <a:p>
            <a:r>
              <a:rPr lang="en-GB" b="1"/>
              <a:t>Adverts</a:t>
            </a:r>
          </a:p>
        </p:txBody>
      </p:sp>
      <p:sp>
        <p:nvSpPr>
          <p:cNvPr id="3" name="Content Placeholder 2">
            <a:extLst>
              <a:ext uri="{FF2B5EF4-FFF2-40B4-BE49-F238E27FC236}">
                <a16:creationId xmlns:a16="http://schemas.microsoft.com/office/drawing/2014/main" id="{0CC4C750-2A39-5393-D866-68819108F2A8}"/>
              </a:ext>
            </a:extLst>
          </p:cNvPr>
          <p:cNvSpPr>
            <a:spLocks noGrp="1"/>
          </p:cNvSpPr>
          <p:nvPr>
            <p:ph idx="1"/>
          </p:nvPr>
        </p:nvSpPr>
        <p:spPr>
          <a:xfrm>
            <a:off x="8158481" y="1251295"/>
            <a:ext cx="3745732" cy="4785360"/>
          </a:xfrm>
          <a:solidFill>
            <a:schemeClr val="accent1">
              <a:lumMod val="40000"/>
              <a:lumOff val="60000"/>
            </a:schemeClr>
          </a:solidFill>
          <a:ln>
            <a:solidFill>
              <a:schemeClr val="tx1"/>
            </a:solidFill>
          </a:ln>
        </p:spPr>
        <p:txBody>
          <a:bodyPr anchor="ctr">
            <a:normAutofit fontScale="92500" lnSpcReduction="10000"/>
          </a:bodyPr>
          <a:lstStyle/>
          <a:p>
            <a:pPr>
              <a:lnSpc>
                <a:spcPct val="120000"/>
              </a:lnSpc>
            </a:pPr>
            <a:r>
              <a:rPr lang="en-GB" sz="1400"/>
              <a:t>Despite fewer properties being advertised, demand has increased, with average bids per property rising from 291 in 2024/25 to 460 in 2025/26.</a:t>
            </a:r>
          </a:p>
          <a:p>
            <a:pPr>
              <a:lnSpc>
                <a:spcPct val="120000"/>
              </a:lnSpc>
            </a:pPr>
            <a:r>
              <a:rPr lang="en-GB" sz="1400"/>
              <a:t>The proportion of advertised properties that are specialist housing increased from 17% in 2024/25 to 23% in 2025/26, reflecting the significant reduction in mainstream properties available to bid on.</a:t>
            </a:r>
          </a:p>
          <a:p>
            <a:pPr>
              <a:lnSpc>
                <a:spcPct val="120000"/>
              </a:lnSpc>
            </a:pPr>
            <a:r>
              <a:rPr lang="en-GB" sz="1400"/>
              <a:t>Overall, the number of properties advertised reduced by 44.5% in 2025/26 compared with 2024/25.</a:t>
            </a:r>
          </a:p>
          <a:p>
            <a:pPr>
              <a:lnSpc>
                <a:spcPct val="120000"/>
              </a:lnSpc>
            </a:pPr>
            <a:r>
              <a:rPr lang="en-GB" sz="1400"/>
              <a:t>Since 1 April 2026, 194 homes have been advertised, averaging around 15 properties per week.</a:t>
            </a:r>
          </a:p>
          <a:p>
            <a:pPr>
              <a:lnSpc>
                <a:spcPct val="120000"/>
              </a:lnSpc>
            </a:pPr>
            <a:r>
              <a:rPr lang="en-GB" sz="1400"/>
              <a:t>For the week commencing 10 August 2026, six properties are available to bid on, three of which are sheltered accommodation.</a:t>
            </a:r>
          </a:p>
        </p:txBody>
      </p:sp>
      <p:graphicFrame>
        <p:nvGraphicFramePr>
          <p:cNvPr id="5" name="Table 4">
            <a:extLst>
              <a:ext uri="{FF2B5EF4-FFF2-40B4-BE49-F238E27FC236}">
                <a16:creationId xmlns:a16="http://schemas.microsoft.com/office/drawing/2014/main" id="{16091607-4C42-4031-6E69-B053D014FBF5}"/>
              </a:ext>
            </a:extLst>
          </p:cNvPr>
          <p:cNvGraphicFramePr>
            <a:graphicFrameLocks noGrp="1"/>
          </p:cNvGraphicFramePr>
          <p:nvPr>
            <p:extLst>
              <p:ext uri="{D42A27DB-BD31-4B8C-83A1-F6EECF244321}">
                <p14:modId xmlns:p14="http://schemas.microsoft.com/office/powerpoint/2010/main" val="1366322390"/>
              </p:ext>
            </p:extLst>
          </p:nvPr>
        </p:nvGraphicFramePr>
        <p:xfrm>
          <a:off x="281053" y="1251294"/>
          <a:ext cx="7603107" cy="4785360"/>
        </p:xfrm>
        <a:graphic>
          <a:graphicData uri="http://schemas.openxmlformats.org/drawingml/2006/table">
            <a:tbl>
              <a:tblPr firstRow="1" bandRow="1">
                <a:tableStyleId>{00A15C55-8517-42AA-B614-E9B94910E393}</a:tableStyleId>
              </a:tblPr>
              <a:tblGrid>
                <a:gridCol w="1841654">
                  <a:extLst>
                    <a:ext uri="{9D8B030D-6E8A-4147-A177-3AD203B41FA5}">
                      <a16:colId xmlns:a16="http://schemas.microsoft.com/office/drawing/2014/main" val="3566055325"/>
                    </a:ext>
                  </a:extLst>
                </a:gridCol>
                <a:gridCol w="1959899">
                  <a:extLst>
                    <a:ext uri="{9D8B030D-6E8A-4147-A177-3AD203B41FA5}">
                      <a16:colId xmlns:a16="http://schemas.microsoft.com/office/drawing/2014/main" val="2772958901"/>
                    </a:ext>
                  </a:extLst>
                </a:gridCol>
                <a:gridCol w="1900777">
                  <a:extLst>
                    <a:ext uri="{9D8B030D-6E8A-4147-A177-3AD203B41FA5}">
                      <a16:colId xmlns:a16="http://schemas.microsoft.com/office/drawing/2014/main" val="2516734141"/>
                    </a:ext>
                  </a:extLst>
                </a:gridCol>
                <a:gridCol w="1900777">
                  <a:extLst>
                    <a:ext uri="{9D8B030D-6E8A-4147-A177-3AD203B41FA5}">
                      <a16:colId xmlns:a16="http://schemas.microsoft.com/office/drawing/2014/main" val="1017926441"/>
                    </a:ext>
                  </a:extLst>
                </a:gridCol>
              </a:tblGrid>
              <a:tr h="370840">
                <a:tc>
                  <a:txBody>
                    <a:bodyPr/>
                    <a:lstStyle/>
                    <a:p>
                      <a:endParaRPr lang="en-GB"/>
                    </a:p>
                  </a:txBody>
                  <a:tcPr anchor="ctr">
                    <a:solidFill>
                      <a:schemeClr val="bg1"/>
                    </a:solidFill>
                  </a:tcPr>
                </a:tc>
                <a:tc>
                  <a:txBody>
                    <a:bodyPr/>
                    <a:lstStyle/>
                    <a:p>
                      <a:endParaRPr lang="en-GB"/>
                    </a:p>
                  </a:txBody>
                  <a:tcPr anchor="ctr">
                    <a:solidFill>
                      <a:schemeClr val="bg1"/>
                    </a:solidFill>
                  </a:tcPr>
                </a:tc>
                <a:tc>
                  <a:txBody>
                    <a:bodyPr/>
                    <a:lstStyle/>
                    <a:p>
                      <a:pPr algn="ctr"/>
                      <a:r>
                        <a:rPr lang="en-GB"/>
                        <a:t>2024/25</a:t>
                      </a:r>
                    </a:p>
                  </a:txBody>
                  <a:tcPr anchor="ctr"/>
                </a:tc>
                <a:tc>
                  <a:txBody>
                    <a:bodyPr/>
                    <a:lstStyle/>
                    <a:p>
                      <a:pPr algn="ctr"/>
                      <a:r>
                        <a:rPr lang="en-GB"/>
                        <a:t>2025/26</a:t>
                      </a:r>
                    </a:p>
                  </a:txBody>
                  <a:tcPr anchor="ctr"/>
                </a:tc>
                <a:extLst>
                  <a:ext uri="{0D108BD9-81ED-4DB2-BD59-A6C34878D82A}">
                    <a16:rowId xmlns:a16="http://schemas.microsoft.com/office/drawing/2014/main" val="2343118434"/>
                  </a:ext>
                </a:extLst>
              </a:tr>
              <a:tr h="370840">
                <a:tc rowSpan="2">
                  <a:txBody>
                    <a:bodyPr/>
                    <a:lstStyle/>
                    <a:p>
                      <a:r>
                        <a:rPr lang="en-GB" b="1"/>
                        <a:t>Bids</a:t>
                      </a:r>
                    </a:p>
                  </a:txBody>
                  <a:tcPr anchor="ctr"/>
                </a:tc>
                <a:tc>
                  <a:txBody>
                    <a:bodyPr/>
                    <a:lstStyle/>
                    <a:p>
                      <a:r>
                        <a:rPr lang="en-GB"/>
                        <a:t>Average bids placed</a:t>
                      </a:r>
                    </a:p>
                  </a:txBody>
                  <a:tcPr anchor="ctr"/>
                </a:tc>
                <a:tc>
                  <a:txBody>
                    <a:bodyPr/>
                    <a:lstStyle/>
                    <a:p>
                      <a:pPr algn="ctr"/>
                      <a:r>
                        <a:rPr lang="en-GB"/>
                        <a:t>291</a:t>
                      </a:r>
                    </a:p>
                  </a:txBody>
                  <a:tcPr anchor="ctr"/>
                </a:tc>
                <a:tc>
                  <a:txBody>
                    <a:bodyPr/>
                    <a:lstStyle/>
                    <a:p>
                      <a:pPr algn="ctr"/>
                      <a:r>
                        <a:rPr lang="en-GB"/>
                        <a:t>460</a:t>
                      </a:r>
                    </a:p>
                  </a:txBody>
                  <a:tcPr anchor="ctr"/>
                </a:tc>
                <a:extLst>
                  <a:ext uri="{0D108BD9-81ED-4DB2-BD59-A6C34878D82A}">
                    <a16:rowId xmlns:a16="http://schemas.microsoft.com/office/drawing/2014/main" val="1138092451"/>
                  </a:ext>
                </a:extLst>
              </a:tr>
              <a:tr h="370840">
                <a:tc vMerge="1">
                  <a:txBody>
                    <a:bodyPr/>
                    <a:lstStyle/>
                    <a:p>
                      <a:endParaRPr lang="en-GB"/>
                    </a:p>
                  </a:txBody>
                  <a:tcPr/>
                </a:tc>
                <a:tc>
                  <a:txBody>
                    <a:bodyPr/>
                    <a:lstStyle/>
                    <a:p>
                      <a:r>
                        <a:rPr lang="en-GB"/>
                        <a:t>Total number of bids received</a:t>
                      </a:r>
                    </a:p>
                  </a:txBody>
                  <a:tcPr anchor="ctr"/>
                </a:tc>
                <a:tc>
                  <a:txBody>
                    <a:bodyPr/>
                    <a:lstStyle/>
                    <a:p>
                      <a:pPr algn="ctr"/>
                      <a:r>
                        <a:rPr lang="en-GB"/>
                        <a:t>621,657</a:t>
                      </a:r>
                    </a:p>
                  </a:txBody>
                  <a:tcPr anchor="ctr"/>
                </a:tc>
                <a:tc>
                  <a:txBody>
                    <a:bodyPr/>
                    <a:lstStyle/>
                    <a:p>
                      <a:pPr algn="ctr"/>
                      <a:r>
                        <a:rPr lang="en-GB"/>
                        <a:t>468,737</a:t>
                      </a:r>
                    </a:p>
                  </a:txBody>
                  <a:tcPr anchor="ctr"/>
                </a:tc>
                <a:extLst>
                  <a:ext uri="{0D108BD9-81ED-4DB2-BD59-A6C34878D82A}">
                    <a16:rowId xmlns:a16="http://schemas.microsoft.com/office/drawing/2014/main" val="3405294329"/>
                  </a:ext>
                </a:extLst>
              </a:tr>
              <a:tr h="370840">
                <a:tc rowSpan="7">
                  <a:txBody>
                    <a:bodyPr/>
                    <a:lstStyle/>
                    <a:p>
                      <a:r>
                        <a:rPr lang="en-GB" b="1"/>
                        <a:t>Property type advertised</a:t>
                      </a:r>
                    </a:p>
                  </a:txBody>
                  <a:tcPr anchor="ctr"/>
                </a:tc>
                <a:tc>
                  <a:txBody>
                    <a:bodyPr/>
                    <a:lstStyle/>
                    <a:p>
                      <a:r>
                        <a:rPr lang="en-GB"/>
                        <a:t>Mainstream</a:t>
                      </a:r>
                    </a:p>
                  </a:txBody>
                  <a:tcPr anchor="ctr"/>
                </a:tc>
                <a:tc>
                  <a:txBody>
                    <a:bodyPr/>
                    <a:lstStyle/>
                    <a:p>
                      <a:pPr algn="ctr"/>
                      <a:r>
                        <a:rPr lang="en-GB"/>
                        <a:t>1,755</a:t>
                      </a:r>
                    </a:p>
                  </a:txBody>
                  <a:tcPr anchor="ctr"/>
                </a:tc>
                <a:tc>
                  <a:txBody>
                    <a:bodyPr/>
                    <a:lstStyle/>
                    <a:p>
                      <a:pPr algn="ctr"/>
                      <a:r>
                        <a:rPr lang="en-GB"/>
                        <a:t>902</a:t>
                      </a:r>
                    </a:p>
                  </a:txBody>
                  <a:tcPr anchor="ctr"/>
                </a:tc>
                <a:extLst>
                  <a:ext uri="{0D108BD9-81ED-4DB2-BD59-A6C34878D82A}">
                    <a16:rowId xmlns:a16="http://schemas.microsoft.com/office/drawing/2014/main" val="3035875087"/>
                  </a:ext>
                </a:extLst>
              </a:tr>
              <a:tr h="370840">
                <a:tc vMerge="1">
                  <a:txBody>
                    <a:bodyPr/>
                    <a:lstStyle/>
                    <a:p>
                      <a:endParaRPr lang="en-GB"/>
                    </a:p>
                  </a:txBody>
                  <a:tcPr/>
                </a:tc>
                <a:tc>
                  <a:txBody>
                    <a:bodyPr/>
                    <a:lstStyle/>
                    <a:p>
                      <a:r>
                        <a:rPr lang="en-GB"/>
                        <a:t>Adapted</a:t>
                      </a:r>
                    </a:p>
                  </a:txBody>
                  <a:tcPr anchor="ctr"/>
                </a:tc>
                <a:tc>
                  <a:txBody>
                    <a:bodyPr/>
                    <a:lstStyle/>
                    <a:p>
                      <a:pPr algn="ctr"/>
                      <a:r>
                        <a:rPr lang="en-GB"/>
                        <a:t>4</a:t>
                      </a:r>
                    </a:p>
                  </a:txBody>
                  <a:tcPr anchor="ctr"/>
                </a:tc>
                <a:tc>
                  <a:txBody>
                    <a:bodyPr/>
                    <a:lstStyle/>
                    <a:p>
                      <a:pPr algn="ctr"/>
                      <a:r>
                        <a:rPr lang="en-GB"/>
                        <a:t>2</a:t>
                      </a:r>
                    </a:p>
                  </a:txBody>
                  <a:tcPr anchor="ctr"/>
                </a:tc>
                <a:extLst>
                  <a:ext uri="{0D108BD9-81ED-4DB2-BD59-A6C34878D82A}">
                    <a16:rowId xmlns:a16="http://schemas.microsoft.com/office/drawing/2014/main" val="3383547538"/>
                  </a:ext>
                </a:extLst>
              </a:tr>
              <a:tr h="370840">
                <a:tc vMerge="1">
                  <a:txBody>
                    <a:bodyPr/>
                    <a:lstStyle/>
                    <a:p>
                      <a:endParaRPr lang="en-GB"/>
                    </a:p>
                  </a:txBody>
                  <a:tcPr anchor="ctr"/>
                </a:tc>
                <a:tc>
                  <a:txBody>
                    <a:bodyPr/>
                    <a:lstStyle/>
                    <a:p>
                      <a:r>
                        <a:rPr lang="en-GB"/>
                        <a:t>Community alarm</a:t>
                      </a:r>
                    </a:p>
                  </a:txBody>
                  <a:tcPr anchor="ctr"/>
                </a:tc>
                <a:tc>
                  <a:txBody>
                    <a:bodyPr/>
                    <a:lstStyle/>
                    <a:p>
                      <a:pPr algn="ctr"/>
                      <a:r>
                        <a:rPr lang="en-GB"/>
                        <a:t>59</a:t>
                      </a:r>
                    </a:p>
                  </a:txBody>
                  <a:tcPr anchor="ctr"/>
                </a:tc>
                <a:tc>
                  <a:txBody>
                    <a:bodyPr/>
                    <a:lstStyle/>
                    <a:p>
                      <a:pPr algn="ctr"/>
                      <a:r>
                        <a:rPr lang="en-GB"/>
                        <a:t>14</a:t>
                      </a:r>
                    </a:p>
                  </a:txBody>
                  <a:tcPr anchor="ctr"/>
                </a:tc>
                <a:extLst>
                  <a:ext uri="{0D108BD9-81ED-4DB2-BD59-A6C34878D82A}">
                    <a16:rowId xmlns:a16="http://schemas.microsoft.com/office/drawing/2014/main" val="2148695018"/>
                  </a:ext>
                </a:extLst>
              </a:tr>
              <a:tr h="370840">
                <a:tc vMerge="1">
                  <a:txBody>
                    <a:bodyPr/>
                    <a:lstStyle/>
                    <a:p>
                      <a:endParaRPr lang="en-GB"/>
                    </a:p>
                  </a:txBody>
                  <a:tcPr anchor="ctr"/>
                </a:tc>
                <a:tc>
                  <a:txBody>
                    <a:bodyPr/>
                    <a:lstStyle/>
                    <a:p>
                      <a:r>
                        <a:rPr lang="en-GB"/>
                        <a:t>Amenity</a:t>
                      </a:r>
                    </a:p>
                  </a:txBody>
                  <a:tcPr anchor="ctr"/>
                </a:tc>
                <a:tc>
                  <a:txBody>
                    <a:bodyPr/>
                    <a:lstStyle/>
                    <a:p>
                      <a:pPr algn="ctr"/>
                      <a:r>
                        <a:rPr lang="en-GB"/>
                        <a:t>67</a:t>
                      </a:r>
                    </a:p>
                  </a:txBody>
                  <a:tcPr anchor="ctr"/>
                </a:tc>
                <a:tc>
                  <a:txBody>
                    <a:bodyPr/>
                    <a:lstStyle/>
                    <a:p>
                      <a:pPr algn="ctr"/>
                      <a:r>
                        <a:rPr lang="en-GB"/>
                        <a:t>68</a:t>
                      </a:r>
                    </a:p>
                  </a:txBody>
                  <a:tcPr anchor="ctr"/>
                </a:tc>
                <a:extLst>
                  <a:ext uri="{0D108BD9-81ED-4DB2-BD59-A6C34878D82A}">
                    <a16:rowId xmlns:a16="http://schemas.microsoft.com/office/drawing/2014/main" val="4187958915"/>
                  </a:ext>
                </a:extLst>
              </a:tr>
              <a:tr h="370840">
                <a:tc vMerge="1">
                  <a:txBody>
                    <a:bodyPr/>
                    <a:lstStyle/>
                    <a:p>
                      <a:endParaRPr lang="en-GB"/>
                    </a:p>
                  </a:txBody>
                  <a:tcPr anchor="ctr"/>
                </a:tc>
                <a:tc>
                  <a:txBody>
                    <a:bodyPr/>
                    <a:lstStyle/>
                    <a:p>
                      <a:r>
                        <a:rPr lang="en-GB"/>
                        <a:t>Sheltered</a:t>
                      </a:r>
                    </a:p>
                  </a:txBody>
                  <a:tcPr anchor="ctr"/>
                </a:tc>
                <a:tc>
                  <a:txBody>
                    <a:bodyPr/>
                    <a:lstStyle/>
                    <a:p>
                      <a:pPr algn="ctr"/>
                      <a:r>
                        <a:rPr lang="en-GB"/>
                        <a:t>228</a:t>
                      </a:r>
                    </a:p>
                  </a:txBody>
                  <a:tcPr anchor="ctr"/>
                </a:tc>
                <a:tc>
                  <a:txBody>
                    <a:bodyPr/>
                    <a:lstStyle/>
                    <a:p>
                      <a:pPr algn="ctr"/>
                      <a:r>
                        <a:rPr lang="en-GB"/>
                        <a:t>181</a:t>
                      </a:r>
                    </a:p>
                  </a:txBody>
                  <a:tcPr anchor="ctr"/>
                </a:tc>
                <a:extLst>
                  <a:ext uri="{0D108BD9-81ED-4DB2-BD59-A6C34878D82A}">
                    <a16:rowId xmlns:a16="http://schemas.microsoft.com/office/drawing/2014/main" val="240906321"/>
                  </a:ext>
                </a:extLst>
              </a:tr>
              <a:tr h="370840">
                <a:tc vMerge="1">
                  <a:txBody>
                    <a:bodyPr/>
                    <a:lstStyle/>
                    <a:p>
                      <a:endParaRPr lang="en-GB"/>
                    </a:p>
                  </a:txBody>
                  <a:tcPr anchor="ctr"/>
                </a:tc>
                <a:tc>
                  <a:txBody>
                    <a:bodyPr/>
                    <a:lstStyle/>
                    <a:p>
                      <a:r>
                        <a:rPr lang="en-GB"/>
                        <a:t>Supported</a:t>
                      </a:r>
                    </a:p>
                  </a:txBody>
                  <a:tcPr anchor="ctr"/>
                </a:tc>
                <a:tc>
                  <a:txBody>
                    <a:bodyPr/>
                    <a:lstStyle/>
                    <a:p>
                      <a:pPr algn="ctr"/>
                      <a:r>
                        <a:rPr lang="en-GB"/>
                        <a:t>0</a:t>
                      </a:r>
                    </a:p>
                  </a:txBody>
                  <a:tcPr anchor="ctr"/>
                </a:tc>
                <a:tc>
                  <a:txBody>
                    <a:bodyPr/>
                    <a:lstStyle/>
                    <a:p>
                      <a:pPr algn="ctr"/>
                      <a:r>
                        <a:rPr lang="en-GB"/>
                        <a:t>1</a:t>
                      </a:r>
                    </a:p>
                  </a:txBody>
                  <a:tcPr anchor="ctr"/>
                </a:tc>
                <a:extLst>
                  <a:ext uri="{0D108BD9-81ED-4DB2-BD59-A6C34878D82A}">
                    <a16:rowId xmlns:a16="http://schemas.microsoft.com/office/drawing/2014/main" val="2863572530"/>
                  </a:ext>
                </a:extLst>
              </a:tr>
              <a:tr h="370840">
                <a:tc vMerge="1">
                  <a:txBody>
                    <a:bodyPr/>
                    <a:lstStyle/>
                    <a:p>
                      <a:endParaRPr lang="en-GB"/>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Supported Sheltered</a:t>
                      </a:r>
                    </a:p>
                  </a:txBody>
                  <a:tcPr anchor="ctr"/>
                </a:tc>
                <a:tc>
                  <a:txBody>
                    <a:bodyPr/>
                    <a:lstStyle/>
                    <a:p>
                      <a:pPr algn="ctr"/>
                      <a:r>
                        <a:rPr lang="en-GB"/>
                        <a:t>3</a:t>
                      </a:r>
                    </a:p>
                  </a:txBody>
                  <a:tcPr anchor="ctr"/>
                </a:tc>
                <a:tc>
                  <a:txBody>
                    <a:bodyPr/>
                    <a:lstStyle/>
                    <a:p>
                      <a:pPr algn="ctr"/>
                      <a:r>
                        <a:rPr lang="en-GB"/>
                        <a:t>6</a:t>
                      </a:r>
                    </a:p>
                  </a:txBody>
                  <a:tcPr anchor="ctr"/>
                </a:tc>
                <a:extLst>
                  <a:ext uri="{0D108BD9-81ED-4DB2-BD59-A6C34878D82A}">
                    <a16:rowId xmlns:a16="http://schemas.microsoft.com/office/drawing/2014/main" val="1261477594"/>
                  </a:ext>
                </a:extLst>
              </a:tr>
            </a:tbl>
          </a:graphicData>
        </a:graphic>
      </p:graphicFrame>
      <p:graphicFrame>
        <p:nvGraphicFramePr>
          <p:cNvPr id="6" name="Table 5">
            <a:extLst>
              <a:ext uri="{FF2B5EF4-FFF2-40B4-BE49-F238E27FC236}">
                <a16:creationId xmlns:a16="http://schemas.microsoft.com/office/drawing/2014/main" id="{E4B8C0CF-9FF2-4EB7-9408-FD06CA202C14}"/>
              </a:ext>
            </a:extLst>
          </p:cNvPr>
          <p:cNvGraphicFramePr>
            <a:graphicFrameLocks noGrp="1"/>
          </p:cNvGraphicFramePr>
          <p:nvPr>
            <p:extLst>
              <p:ext uri="{D42A27DB-BD31-4B8C-83A1-F6EECF244321}">
                <p14:modId xmlns:p14="http://schemas.microsoft.com/office/powerpoint/2010/main" val="2848384494"/>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4244212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7FB8D-CE27-C438-FCEA-982F6C3561A2}"/>
              </a:ext>
            </a:extLst>
          </p:cNvPr>
          <p:cNvSpPr>
            <a:spLocks noGrp="1"/>
          </p:cNvSpPr>
          <p:nvPr>
            <p:ph type="title"/>
          </p:nvPr>
        </p:nvSpPr>
        <p:spPr>
          <a:xfrm>
            <a:off x="241538" y="168507"/>
            <a:ext cx="10515600" cy="1325563"/>
          </a:xfrm>
        </p:spPr>
        <p:txBody>
          <a:bodyPr/>
          <a:lstStyle/>
          <a:p>
            <a:r>
              <a:rPr lang="en-GB" b="1"/>
              <a:t>Homelessness Demand: 2025/26</a:t>
            </a:r>
          </a:p>
        </p:txBody>
      </p:sp>
      <p:graphicFrame>
        <p:nvGraphicFramePr>
          <p:cNvPr id="7" name="Content Placeholder 11">
            <a:extLst>
              <a:ext uri="{FF2B5EF4-FFF2-40B4-BE49-F238E27FC236}">
                <a16:creationId xmlns:a16="http://schemas.microsoft.com/office/drawing/2014/main" id="{5F0E2FD3-7CA6-FB16-F1AC-059EEBA02A9E}"/>
              </a:ext>
            </a:extLst>
          </p:cNvPr>
          <p:cNvGraphicFramePr>
            <a:graphicFrameLocks/>
          </p:cNvGraphicFramePr>
          <p:nvPr>
            <p:extLst>
              <p:ext uri="{D42A27DB-BD31-4B8C-83A1-F6EECF244321}">
                <p14:modId xmlns:p14="http://schemas.microsoft.com/office/powerpoint/2010/main" val="2369973088"/>
              </p:ext>
            </p:extLst>
          </p:nvPr>
        </p:nvGraphicFramePr>
        <p:xfrm>
          <a:off x="168386" y="1408577"/>
          <a:ext cx="11855228" cy="4919591"/>
        </p:xfrm>
        <a:graphic>
          <a:graphicData uri="http://schemas.openxmlformats.org/drawingml/2006/table">
            <a:tbl>
              <a:tblPr firstRow="1" bandRow="1">
                <a:tableStyleId>{F5AB1C69-6EDB-4FF4-983F-18BD219EF322}</a:tableStyleId>
              </a:tblPr>
              <a:tblGrid>
                <a:gridCol w="2989342">
                  <a:extLst>
                    <a:ext uri="{9D8B030D-6E8A-4147-A177-3AD203B41FA5}">
                      <a16:colId xmlns:a16="http://schemas.microsoft.com/office/drawing/2014/main" val="2386847809"/>
                    </a:ext>
                  </a:extLst>
                </a:gridCol>
                <a:gridCol w="3840480">
                  <a:extLst>
                    <a:ext uri="{9D8B030D-6E8A-4147-A177-3AD203B41FA5}">
                      <a16:colId xmlns:a16="http://schemas.microsoft.com/office/drawing/2014/main" val="1647660294"/>
                    </a:ext>
                  </a:extLst>
                </a:gridCol>
                <a:gridCol w="5025406">
                  <a:extLst>
                    <a:ext uri="{9D8B030D-6E8A-4147-A177-3AD203B41FA5}">
                      <a16:colId xmlns:a16="http://schemas.microsoft.com/office/drawing/2014/main" val="407421054"/>
                    </a:ext>
                  </a:extLst>
                </a:gridCol>
              </a:tblGrid>
              <a:tr h="317111">
                <a:tc>
                  <a:txBody>
                    <a:bodyPr/>
                    <a:lstStyle/>
                    <a:p>
                      <a:pPr>
                        <a:spcAft>
                          <a:spcPts val="600"/>
                        </a:spcAft>
                      </a:pPr>
                      <a:r>
                        <a:rPr lang="en-GB" sz="1400"/>
                        <a:t>PRESENTATIONS:</a:t>
                      </a:r>
                    </a:p>
                  </a:txBody>
                  <a:tcPr anchor="ctr"/>
                </a:tc>
                <a:tc>
                  <a:txBody>
                    <a:bodyPr/>
                    <a:lstStyle/>
                    <a:p>
                      <a:pPr>
                        <a:spcAft>
                          <a:spcPts val="600"/>
                        </a:spcAft>
                      </a:pPr>
                      <a:r>
                        <a:rPr lang="en-GB" sz="1400"/>
                        <a:t>CAUSE OF HOMELESSNESS:</a:t>
                      </a:r>
                    </a:p>
                  </a:txBody>
                  <a:tcPr anchor="ctr">
                    <a:solidFill>
                      <a:schemeClr val="accent2">
                        <a:lumMod val="75000"/>
                      </a:schemeClr>
                    </a:solidFill>
                  </a:tcPr>
                </a:tc>
                <a:tc>
                  <a:txBody>
                    <a:bodyPr/>
                    <a:lstStyle/>
                    <a:p>
                      <a:pPr>
                        <a:spcAft>
                          <a:spcPts val="600"/>
                        </a:spcAft>
                      </a:pPr>
                      <a:r>
                        <a:rPr lang="en-GB" sz="1400"/>
                        <a:t>ETHNIC ORIGIN / NATIONALITY:</a:t>
                      </a:r>
                    </a:p>
                  </a:txBody>
                  <a:tcPr anchor="ctr">
                    <a:solidFill>
                      <a:schemeClr val="accent6">
                        <a:lumMod val="75000"/>
                      </a:schemeClr>
                    </a:solidFill>
                  </a:tcPr>
                </a:tc>
                <a:extLst>
                  <a:ext uri="{0D108BD9-81ED-4DB2-BD59-A6C34878D82A}">
                    <a16:rowId xmlns:a16="http://schemas.microsoft.com/office/drawing/2014/main" val="3186083451"/>
                  </a:ext>
                </a:extLst>
              </a:tr>
              <a:tr h="1537770">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4,501 homeless presentations recorded on NEC, with 4,493 homeless assessments carried out.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18% (684 cases) increase on 2024/25.</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b="1"/>
                        <a:t>Homeless presentations are now on par with the number of presentations recorded in 2011/12</a:t>
                      </a:r>
                      <a:r>
                        <a:rPr lang="en-GB" sz="1400"/>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At this time non-priority homeless was still an assessment decision and it accounted for 17% of all homeless presentations. </a:t>
                      </a:r>
                    </a:p>
                  </a:txBody>
                  <a:tcPr anchor="ctr"/>
                </a:tc>
                <a:tc>
                  <a:txBody>
                    <a:bodyPr/>
                    <a:lstStyle/>
                    <a:p>
                      <a:pPr marL="285750" indent="-285750">
                        <a:spcAft>
                          <a:spcPts val="600"/>
                        </a:spcAft>
                        <a:buFont typeface="Arial" panose="020B0604020202020204" pitchFamily="34" charset="0"/>
                        <a:buChar char="•"/>
                      </a:pPr>
                      <a:r>
                        <a:rPr lang="en-GB" sz="1400" b="0"/>
                        <a:t>Whilst domestic ejection continues to be the primary reason for presenting as homeless, it has </a:t>
                      </a:r>
                      <a:r>
                        <a:rPr lang="en-GB" sz="1400" b="1"/>
                        <a:t>fallen as an overall % </a:t>
                      </a:r>
                      <a:r>
                        <a:rPr lang="en-GB" sz="1400" b="0"/>
                        <a:t>and is at the </a:t>
                      </a:r>
                      <a:r>
                        <a:rPr lang="en-GB" sz="1400" b="1"/>
                        <a:t>lowest</a:t>
                      </a:r>
                      <a:r>
                        <a:rPr lang="en-GB" sz="1400" b="0"/>
                        <a:t> it has been over the last 10-year period at 29%.</a:t>
                      </a:r>
                    </a:p>
                    <a:p>
                      <a:pPr marL="285750" indent="-285750">
                        <a:spcAft>
                          <a:spcPts val="600"/>
                        </a:spcAft>
                        <a:buFont typeface="Arial" panose="020B0604020202020204" pitchFamily="34" charset="0"/>
                        <a:buChar char="•"/>
                      </a:pPr>
                      <a:r>
                        <a:rPr lang="en-GB" sz="1400" b="0"/>
                        <a:t>This is in part because a new category was introduced by Scottish Government </a:t>
                      </a:r>
                      <a:r>
                        <a:rPr lang="en-GB" sz="1400" b="1"/>
                        <a:t>‘Left Asylum / refugee accommodation’ </a:t>
                      </a:r>
                      <a:r>
                        <a:rPr lang="en-GB" sz="1400" b="0"/>
                        <a:t>in 2025/26 to allow for the monitoring of the impact of refugees presenting as homeless.</a:t>
                      </a:r>
                    </a:p>
                    <a:p>
                      <a:pPr marL="285750" indent="-285750">
                        <a:spcAft>
                          <a:spcPts val="600"/>
                        </a:spcAft>
                        <a:buFont typeface="Arial" panose="020B0604020202020204" pitchFamily="34" charset="0"/>
                        <a:buChar char="•"/>
                      </a:pPr>
                      <a:r>
                        <a:rPr lang="en-GB" sz="1400" b="0"/>
                        <a:t>The main reasons for households presenting as homeless in 2025/26 are:</a:t>
                      </a:r>
                    </a:p>
                    <a:p>
                      <a:pPr marL="742950" lvl="1" indent="-285750">
                        <a:spcAft>
                          <a:spcPts val="600"/>
                        </a:spcAft>
                        <a:buFont typeface="Arial" panose="020B0604020202020204" pitchFamily="34" charset="0"/>
                        <a:buChar char="•"/>
                      </a:pPr>
                      <a:r>
                        <a:rPr lang="en-GB" sz="1400" b="0"/>
                        <a:t>Domestic Ejection – 1,316 cases / 29%</a:t>
                      </a:r>
                    </a:p>
                    <a:p>
                      <a:pPr marL="742950" lvl="1" indent="-285750">
                        <a:spcAft>
                          <a:spcPts val="600"/>
                        </a:spcAft>
                        <a:buFont typeface="Arial" panose="020B0604020202020204" pitchFamily="34" charset="0"/>
                        <a:buChar char="•"/>
                      </a:pPr>
                      <a:r>
                        <a:rPr lang="en-GB" sz="1400" b="0"/>
                        <a:t>Dispute Violent or Non-Violent – 899 cases / 20%</a:t>
                      </a:r>
                    </a:p>
                    <a:p>
                      <a:pPr marL="742950" lvl="1" indent="-285750">
                        <a:spcAft>
                          <a:spcPts val="600"/>
                        </a:spcAft>
                        <a:buFont typeface="Arial" panose="020B0604020202020204" pitchFamily="34" charset="0"/>
                        <a:buChar char="•"/>
                      </a:pPr>
                      <a:r>
                        <a:rPr lang="en-GB" sz="1400" b="0"/>
                        <a:t>Loss of tenancy – 849 cases / 16%</a:t>
                      </a:r>
                    </a:p>
                    <a:p>
                      <a:pPr marL="742950" lvl="1" indent="-285750">
                        <a:spcAft>
                          <a:spcPts val="600"/>
                        </a:spcAft>
                        <a:buFont typeface="Arial" panose="020B0604020202020204" pitchFamily="34" charset="0"/>
                        <a:buChar char="•"/>
                      </a:pPr>
                      <a:r>
                        <a:rPr lang="en-GB" sz="1400" b="0"/>
                        <a:t>Left Asylum / Refugee Accommodation – 475 cases / 11%</a:t>
                      </a:r>
                    </a:p>
                  </a:txBody>
                  <a:tcPr anchor="ctr">
                    <a:solidFill>
                      <a:schemeClr val="accent2">
                        <a:lumMod val="20000"/>
                        <a:lumOff val="80000"/>
                      </a:schemeClr>
                    </a:solidFill>
                  </a:tcPr>
                </a:tc>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41% of homeless presentations were made by ‘White: Scottish / British / Irish’ households;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‘White: Scottish’ households accounted for 34% of the homeless presentations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This was against a backdrop of an Edinburgh population that was 71% ‘White: Scottish / British / Irish’ and 56% ‘White: Scottish’ in the 2022 census.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‘Other’ households including Arabs are the second largest ethnic group at 25%, followed by ‘Black’ households at 20%.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In 2024/25, ‘Black’ households were still the third largest grouping, but they only accounted for 13% of all presentations.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t>In 2025/26, 47% of presentations were made by British nationals, 11% by European nationals and 42% by households from elsewhere in the world.</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b="1"/>
                        <a:t>This is the first year where British nationals have accounted for less than 50% of all the homeless presentations</a:t>
                      </a:r>
                      <a:r>
                        <a:rPr lang="en-GB" sz="1400"/>
                        <a:t>.</a:t>
                      </a:r>
                    </a:p>
                  </a:txBody>
                  <a:tcPr anchor="ctr">
                    <a:solidFill>
                      <a:schemeClr val="accent6">
                        <a:lumMod val="20000"/>
                        <a:lumOff val="80000"/>
                      </a:schemeClr>
                    </a:solidFill>
                  </a:tcPr>
                </a:tc>
                <a:extLst>
                  <a:ext uri="{0D108BD9-81ED-4DB2-BD59-A6C34878D82A}">
                    <a16:rowId xmlns:a16="http://schemas.microsoft.com/office/drawing/2014/main" val="190430543"/>
                  </a:ext>
                </a:extLst>
              </a:tr>
            </a:tbl>
          </a:graphicData>
        </a:graphic>
      </p:graphicFrame>
      <p:graphicFrame>
        <p:nvGraphicFramePr>
          <p:cNvPr id="4" name="Table 3">
            <a:extLst>
              <a:ext uri="{FF2B5EF4-FFF2-40B4-BE49-F238E27FC236}">
                <a16:creationId xmlns:a16="http://schemas.microsoft.com/office/drawing/2014/main" id="{59E0E19E-93C8-1344-5008-510897ED1E42}"/>
              </a:ext>
            </a:extLst>
          </p:cNvPr>
          <p:cNvGraphicFramePr>
            <a:graphicFrameLocks noGrp="1"/>
          </p:cNvGraphicFramePr>
          <p:nvPr>
            <p:extLst>
              <p:ext uri="{D42A27DB-BD31-4B8C-83A1-F6EECF244321}">
                <p14:modId xmlns:p14="http://schemas.microsoft.com/office/powerpoint/2010/main" val="2819885173"/>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593671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8533F-4AA1-20DB-6363-61F2C2DF18BF}"/>
              </a:ext>
            </a:extLst>
          </p:cNvPr>
          <p:cNvSpPr>
            <a:spLocks noGrp="1"/>
          </p:cNvSpPr>
          <p:nvPr>
            <p:ph type="title"/>
          </p:nvPr>
        </p:nvSpPr>
        <p:spPr>
          <a:xfrm>
            <a:off x="423530" y="233497"/>
            <a:ext cx="10515600" cy="1325563"/>
          </a:xfrm>
        </p:spPr>
        <p:txBody>
          <a:bodyPr/>
          <a:lstStyle/>
          <a:p>
            <a:r>
              <a:rPr lang="en-GB" b="1"/>
              <a:t>Waiting Times for Homeless Applicants</a:t>
            </a:r>
          </a:p>
        </p:txBody>
      </p:sp>
      <p:graphicFrame>
        <p:nvGraphicFramePr>
          <p:cNvPr id="4" name="Content Placeholder 3">
            <a:extLst>
              <a:ext uri="{FF2B5EF4-FFF2-40B4-BE49-F238E27FC236}">
                <a16:creationId xmlns:a16="http://schemas.microsoft.com/office/drawing/2014/main" id="{E0CD394B-0BF1-BC9E-76BB-B7E88DDBB1DC}"/>
              </a:ext>
            </a:extLst>
          </p:cNvPr>
          <p:cNvGraphicFramePr>
            <a:graphicFrameLocks noGrp="1"/>
          </p:cNvGraphicFramePr>
          <p:nvPr>
            <p:ph idx="1"/>
            <p:extLst>
              <p:ext uri="{D42A27DB-BD31-4B8C-83A1-F6EECF244321}">
                <p14:modId xmlns:p14="http://schemas.microsoft.com/office/powerpoint/2010/main" val="2986247866"/>
              </p:ext>
            </p:extLst>
          </p:nvPr>
        </p:nvGraphicFramePr>
        <p:xfrm>
          <a:off x="423530" y="1596996"/>
          <a:ext cx="7274442" cy="34587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35999FB7-BDEB-224A-D023-B587F5FC979E}"/>
              </a:ext>
            </a:extLst>
          </p:cNvPr>
          <p:cNvGraphicFramePr>
            <a:graphicFrameLocks noGrp="1"/>
          </p:cNvGraphicFramePr>
          <p:nvPr>
            <p:extLst>
              <p:ext uri="{D42A27DB-BD31-4B8C-83A1-F6EECF244321}">
                <p14:modId xmlns:p14="http://schemas.microsoft.com/office/powerpoint/2010/main" val="3808332225"/>
              </p:ext>
            </p:extLst>
          </p:nvPr>
        </p:nvGraphicFramePr>
        <p:xfrm>
          <a:off x="7891248" y="1704176"/>
          <a:ext cx="4146697" cy="4754880"/>
        </p:xfrm>
        <a:graphic>
          <a:graphicData uri="http://schemas.openxmlformats.org/drawingml/2006/table">
            <a:tbl>
              <a:tblPr firstRow="1" bandRow="1">
                <a:tableStyleId>{073A0DAA-6AF3-43AB-8588-CEC1D06C72B9}</a:tableStyleId>
              </a:tblPr>
              <a:tblGrid>
                <a:gridCol w="4146697">
                  <a:extLst>
                    <a:ext uri="{9D8B030D-6E8A-4147-A177-3AD203B41FA5}">
                      <a16:colId xmlns:a16="http://schemas.microsoft.com/office/drawing/2014/main" val="3496959631"/>
                    </a:ext>
                  </a:extLst>
                </a:gridCol>
              </a:tblGrid>
              <a:tr h="3958487">
                <a:tc>
                  <a:txBody>
                    <a:bodyPr/>
                    <a:lstStyle/>
                    <a:p>
                      <a:pPr marL="285750" indent="-285750">
                        <a:buFont typeface="Arial" panose="020B0604020202020204" pitchFamily="34" charset="0"/>
                        <a:buChar char="•"/>
                      </a:pPr>
                      <a:r>
                        <a:rPr lang="en-GB" b="0">
                          <a:solidFill>
                            <a:schemeClr val="tx1"/>
                          </a:solidFill>
                        </a:rPr>
                        <a:t>Average waiting times have mostly increased year-on-year</a:t>
                      </a:r>
                    </a:p>
                    <a:p>
                      <a:pPr marL="0" indent="0">
                        <a:buFont typeface="Arial" panose="020B0604020202020204" pitchFamily="34" charset="0"/>
                        <a:buNone/>
                      </a:pPr>
                      <a:endParaRPr lang="en-GB" b="0">
                        <a:solidFill>
                          <a:schemeClr val="tx1"/>
                        </a:solidFill>
                      </a:endParaRPr>
                    </a:p>
                    <a:p>
                      <a:pPr marL="285750" indent="-285750">
                        <a:buFont typeface="Arial" panose="020B0604020202020204" pitchFamily="34" charset="0"/>
                        <a:buChar char="•"/>
                      </a:pPr>
                      <a:r>
                        <a:rPr lang="en-GB" b="0">
                          <a:solidFill>
                            <a:schemeClr val="tx1"/>
                          </a:solidFill>
                        </a:rPr>
                        <a:t>Average demand for all bedroom types grew 55.6% between 2020/21 and 2024/25</a:t>
                      </a:r>
                    </a:p>
                    <a:p>
                      <a:pPr marL="285750" indent="-285750">
                        <a:buFont typeface="Arial" panose="020B0604020202020204" pitchFamily="34" charset="0"/>
                        <a:buChar char="•"/>
                      </a:pPr>
                      <a:endParaRPr lang="en-GB" b="0">
                        <a:solidFill>
                          <a:schemeClr val="tx1"/>
                        </a:solidFill>
                      </a:endParaRPr>
                    </a:p>
                    <a:p>
                      <a:pPr marL="285750" indent="-285750">
                        <a:buFont typeface="Arial" panose="020B0604020202020204" pitchFamily="34" charset="0"/>
                        <a:buChar char="•"/>
                      </a:pPr>
                      <a:r>
                        <a:rPr lang="en-GB" b="0">
                          <a:solidFill>
                            <a:schemeClr val="tx1"/>
                          </a:solidFill>
                        </a:rPr>
                        <a:t>Advice to homeless applicants was to expect a ‘2 year wait’ in 2020/21, which has risen to over 3 years in 2024/25</a:t>
                      </a:r>
                    </a:p>
                    <a:p>
                      <a:pPr marL="285750" indent="-285750">
                        <a:buFont typeface="Arial" panose="020B0604020202020204" pitchFamily="34" charset="0"/>
                        <a:buChar char="•"/>
                      </a:pPr>
                      <a:endParaRPr lang="en-GB" b="0">
                        <a:solidFill>
                          <a:schemeClr val="tx1"/>
                        </a:solidFill>
                      </a:endParaRPr>
                    </a:p>
                    <a:p>
                      <a:pPr marL="285750" indent="-285750">
                        <a:buFont typeface="Arial" panose="020B0604020202020204" pitchFamily="34" charset="0"/>
                        <a:buChar char="•"/>
                      </a:pPr>
                      <a:r>
                        <a:rPr lang="en-GB" b="0">
                          <a:solidFill>
                            <a:schemeClr val="tx1"/>
                          </a:solidFill>
                        </a:rPr>
                        <a:t>2025/26 data not yet available</a:t>
                      </a:r>
                    </a:p>
                    <a:p>
                      <a:pPr marL="285750" indent="-285750">
                        <a:buFont typeface="Arial" panose="020B0604020202020204" pitchFamily="34" charset="0"/>
                        <a:buChar char="•"/>
                      </a:pPr>
                      <a:endParaRPr lang="en-GB" b="0">
                        <a:solidFill>
                          <a:schemeClr val="tx1"/>
                        </a:solidFill>
                      </a:endParaRPr>
                    </a:p>
                    <a:p>
                      <a:pPr marL="285750" indent="-285750">
                        <a:buFont typeface="Arial" panose="020B0604020202020204" pitchFamily="34" charset="0"/>
                        <a:buChar char="•"/>
                      </a:pPr>
                      <a:r>
                        <a:rPr lang="en-GB" b="0">
                          <a:solidFill>
                            <a:schemeClr val="tx1"/>
                          </a:solidFill>
                        </a:rPr>
                        <a:t>There are 5,311 open homeless cases where the presentation date was before 1 April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91524372"/>
                  </a:ext>
                </a:extLst>
              </a:tr>
            </a:tbl>
          </a:graphicData>
        </a:graphic>
      </p:graphicFrame>
      <p:graphicFrame>
        <p:nvGraphicFramePr>
          <p:cNvPr id="8" name="Content Placeholder 3">
            <a:extLst>
              <a:ext uri="{FF2B5EF4-FFF2-40B4-BE49-F238E27FC236}">
                <a16:creationId xmlns:a16="http://schemas.microsoft.com/office/drawing/2014/main" id="{827A8237-2545-0FD4-CDA3-0FF17864498A}"/>
              </a:ext>
            </a:extLst>
          </p:cNvPr>
          <p:cNvGraphicFramePr>
            <a:graphicFrameLocks/>
          </p:cNvGraphicFramePr>
          <p:nvPr>
            <p:extLst>
              <p:ext uri="{D42A27DB-BD31-4B8C-83A1-F6EECF244321}">
                <p14:modId xmlns:p14="http://schemas.microsoft.com/office/powerpoint/2010/main" val="3833962536"/>
              </p:ext>
            </p:extLst>
          </p:nvPr>
        </p:nvGraphicFramePr>
        <p:xfrm>
          <a:off x="352174" y="5253131"/>
          <a:ext cx="7274442" cy="1338005"/>
        </p:xfrm>
        <a:graphic>
          <a:graphicData uri="http://schemas.openxmlformats.org/drawingml/2006/table">
            <a:tbl>
              <a:tblPr firstRow="1" firstCol="1" bandRow="1">
                <a:tableStyleId>{7DF18680-E054-41AD-8BC1-D1AEF772440D}</a:tableStyleId>
              </a:tblPr>
              <a:tblGrid>
                <a:gridCol w="1593456">
                  <a:extLst>
                    <a:ext uri="{9D8B030D-6E8A-4147-A177-3AD203B41FA5}">
                      <a16:colId xmlns:a16="http://schemas.microsoft.com/office/drawing/2014/main" val="990271268"/>
                    </a:ext>
                  </a:extLst>
                </a:gridCol>
                <a:gridCol w="792315">
                  <a:extLst>
                    <a:ext uri="{9D8B030D-6E8A-4147-A177-3AD203B41FA5}">
                      <a16:colId xmlns:a16="http://schemas.microsoft.com/office/drawing/2014/main" val="964574827"/>
                    </a:ext>
                  </a:extLst>
                </a:gridCol>
                <a:gridCol w="840133">
                  <a:extLst>
                    <a:ext uri="{9D8B030D-6E8A-4147-A177-3AD203B41FA5}">
                      <a16:colId xmlns:a16="http://schemas.microsoft.com/office/drawing/2014/main" val="1250078969"/>
                    </a:ext>
                  </a:extLst>
                </a:gridCol>
                <a:gridCol w="840133">
                  <a:extLst>
                    <a:ext uri="{9D8B030D-6E8A-4147-A177-3AD203B41FA5}">
                      <a16:colId xmlns:a16="http://schemas.microsoft.com/office/drawing/2014/main" val="4102600557"/>
                    </a:ext>
                  </a:extLst>
                </a:gridCol>
                <a:gridCol w="840133">
                  <a:extLst>
                    <a:ext uri="{9D8B030D-6E8A-4147-A177-3AD203B41FA5}">
                      <a16:colId xmlns:a16="http://schemas.microsoft.com/office/drawing/2014/main" val="2865587265"/>
                    </a:ext>
                  </a:extLst>
                </a:gridCol>
                <a:gridCol w="840133">
                  <a:extLst>
                    <a:ext uri="{9D8B030D-6E8A-4147-A177-3AD203B41FA5}">
                      <a16:colId xmlns:a16="http://schemas.microsoft.com/office/drawing/2014/main" val="1579704404"/>
                    </a:ext>
                  </a:extLst>
                </a:gridCol>
                <a:gridCol w="792315">
                  <a:extLst>
                    <a:ext uri="{9D8B030D-6E8A-4147-A177-3AD203B41FA5}">
                      <a16:colId xmlns:a16="http://schemas.microsoft.com/office/drawing/2014/main" val="141916860"/>
                    </a:ext>
                  </a:extLst>
                </a:gridCol>
                <a:gridCol w="735824">
                  <a:extLst>
                    <a:ext uri="{9D8B030D-6E8A-4147-A177-3AD203B41FA5}">
                      <a16:colId xmlns:a16="http://schemas.microsoft.com/office/drawing/2014/main" val="3224029279"/>
                    </a:ext>
                  </a:extLst>
                </a:gridCol>
              </a:tblGrid>
              <a:tr h="347345">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Date</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tx1">
                        <a:lumMod val="75000"/>
                        <a:lumOff val="25000"/>
                      </a:schemeClr>
                    </a:solidFill>
                  </a:tcPr>
                </a:tc>
                <a:tc>
                  <a:txBody>
                    <a:bodyPr/>
                    <a:lstStyle/>
                    <a:p>
                      <a:pPr algn="ctr">
                        <a:lnSpc>
                          <a:spcPct val="107000"/>
                        </a:lnSpc>
                        <a:spcAft>
                          <a:spcPts val="800"/>
                        </a:spcAft>
                        <a:buNone/>
                      </a:pPr>
                      <a:r>
                        <a:rPr lang="en-GB" sz="1100" kern="100">
                          <a:effectLst/>
                        </a:rPr>
                        <a:t>Jun 2023</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a:lnSpc>
                          <a:spcPct val="107000"/>
                        </a:lnSpc>
                        <a:spcAft>
                          <a:spcPts val="800"/>
                        </a:spcAft>
                        <a:buNone/>
                      </a:pPr>
                      <a:r>
                        <a:rPr lang="en-GB" sz="1100" kern="100">
                          <a:effectLst/>
                        </a:rPr>
                        <a:t>Jan 2024</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1"/>
                    </a:solidFill>
                  </a:tcPr>
                </a:tc>
                <a:tc>
                  <a:txBody>
                    <a:bodyPr/>
                    <a:lstStyle/>
                    <a:p>
                      <a:pPr algn="ctr">
                        <a:lnSpc>
                          <a:spcPct val="107000"/>
                        </a:lnSpc>
                        <a:spcAft>
                          <a:spcPts val="800"/>
                        </a:spcAft>
                        <a:buNone/>
                      </a:pPr>
                      <a:r>
                        <a:rPr lang="en-GB" sz="1100" kern="100">
                          <a:effectLst/>
                        </a:rPr>
                        <a:t>Jun 2024</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1"/>
                    </a:solidFill>
                  </a:tcPr>
                </a:tc>
                <a:tc>
                  <a:txBody>
                    <a:bodyPr/>
                    <a:lstStyle/>
                    <a:p>
                      <a:pPr algn="ctr">
                        <a:lnSpc>
                          <a:spcPct val="107000"/>
                        </a:lnSpc>
                        <a:spcAft>
                          <a:spcPts val="800"/>
                        </a:spcAft>
                        <a:buNone/>
                      </a:pPr>
                      <a:r>
                        <a:rPr lang="en-GB" sz="1100" kern="100">
                          <a:effectLst/>
                        </a:rPr>
                        <a:t>Jan 2025</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2"/>
                    </a:solidFill>
                  </a:tcPr>
                </a:tc>
                <a:tc>
                  <a:txBody>
                    <a:bodyPr/>
                    <a:lstStyle/>
                    <a:p>
                      <a:pPr algn="ctr">
                        <a:lnSpc>
                          <a:spcPct val="107000"/>
                        </a:lnSpc>
                        <a:spcAft>
                          <a:spcPts val="800"/>
                        </a:spcAft>
                        <a:buNone/>
                      </a:pPr>
                      <a:r>
                        <a:rPr lang="en-GB" sz="1100" kern="100">
                          <a:effectLst/>
                        </a:rPr>
                        <a:t>Jun 2025</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2"/>
                    </a:solidFill>
                  </a:tcPr>
                </a:tc>
                <a:tc>
                  <a:txBody>
                    <a:bodyPr/>
                    <a:lstStyle/>
                    <a:p>
                      <a:pPr algn="ctr">
                        <a:lnSpc>
                          <a:spcPct val="107000"/>
                        </a:lnSpc>
                        <a:spcAft>
                          <a:spcPts val="800"/>
                        </a:spcAft>
                        <a:buNone/>
                      </a:pPr>
                      <a:r>
                        <a:rPr lang="en-GB" sz="1100" kern="100">
                          <a:effectLst/>
                        </a:rPr>
                        <a:t>Jan 2026</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100" kern="100">
                          <a:effectLst/>
                        </a:rPr>
                        <a:t>Jun 2026</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8201724"/>
                  </a:ext>
                </a:extLst>
              </a:tr>
              <a:tr h="468690">
                <a:tc>
                  <a:txBody>
                    <a:bodyPr/>
                    <a:lstStyle/>
                    <a:p>
                      <a:pPr algn="ctr">
                        <a:lnSpc>
                          <a:spcPct val="107000"/>
                        </a:lnSpc>
                        <a:spcAft>
                          <a:spcPts val="800"/>
                        </a:spcAft>
                        <a:buNone/>
                      </a:pPr>
                      <a:r>
                        <a:rPr lang="en-GB" sz="1100" kern="100">
                          <a:effectLst/>
                        </a:rPr>
                        <a:t>Number of open homeless cases</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tx1">
                        <a:lumMod val="75000"/>
                        <a:lumOff val="25000"/>
                      </a:schemeClr>
                    </a:solidFill>
                  </a:tcPr>
                </a:tc>
                <a:tc>
                  <a:txBody>
                    <a:bodyPr/>
                    <a:lstStyle/>
                    <a:p>
                      <a:pPr algn="ctr">
                        <a:lnSpc>
                          <a:spcPct val="107000"/>
                        </a:lnSpc>
                        <a:spcAft>
                          <a:spcPts val="800"/>
                        </a:spcAft>
                        <a:buNone/>
                      </a:pPr>
                      <a:r>
                        <a:rPr lang="en-GB" sz="1100" kern="100">
                          <a:effectLst/>
                        </a:rPr>
                        <a:t>6,504</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6,950</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7,402</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7,809</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8,103</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9,102</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9,919</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129536300"/>
                  </a:ext>
                </a:extLst>
              </a:tr>
              <a:tr h="521970">
                <a:tc>
                  <a:txBody>
                    <a:bodyPr/>
                    <a:lstStyle/>
                    <a:p>
                      <a:pPr algn="ctr">
                        <a:lnSpc>
                          <a:spcPct val="107000"/>
                        </a:lnSpc>
                        <a:spcAft>
                          <a:spcPts val="800"/>
                        </a:spcAft>
                        <a:buNone/>
                      </a:pPr>
                      <a:r>
                        <a:rPr lang="en-GB" sz="1100" kern="100">
                          <a:effectLst/>
                        </a:rPr>
                        <a:t>Open cases assessed as homeless</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tx1">
                        <a:lumMod val="75000"/>
                        <a:lumOff val="25000"/>
                      </a:schemeClr>
                    </a:solidFill>
                  </a:tcPr>
                </a:tc>
                <a:tc>
                  <a:txBody>
                    <a:bodyPr/>
                    <a:lstStyle/>
                    <a:p>
                      <a:pPr algn="ctr">
                        <a:lnSpc>
                          <a:spcPct val="107000"/>
                        </a:lnSpc>
                        <a:spcAft>
                          <a:spcPts val="800"/>
                        </a:spcAft>
                        <a:buNone/>
                      </a:pPr>
                      <a:r>
                        <a:rPr lang="en-GB" sz="1100" kern="100">
                          <a:effectLst/>
                        </a:rPr>
                        <a:t>6,370</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6,797</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7,246</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7,738</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8,005</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8,979</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800"/>
                        </a:spcAft>
                        <a:buNone/>
                      </a:pPr>
                      <a:r>
                        <a:rPr lang="en-GB" sz="1100" kern="100">
                          <a:effectLst/>
                        </a:rPr>
                        <a:t>9,772</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624872452"/>
                  </a:ext>
                </a:extLst>
              </a:tr>
            </a:tbl>
          </a:graphicData>
        </a:graphic>
      </p:graphicFrame>
      <p:graphicFrame>
        <p:nvGraphicFramePr>
          <p:cNvPr id="5" name="Table 4">
            <a:extLst>
              <a:ext uri="{FF2B5EF4-FFF2-40B4-BE49-F238E27FC236}">
                <a16:creationId xmlns:a16="http://schemas.microsoft.com/office/drawing/2014/main" id="{FE72E354-6B54-3D5D-F3F4-9A497FE40636}"/>
              </a:ext>
            </a:extLst>
          </p:cNvPr>
          <p:cNvGraphicFramePr>
            <a:graphicFrameLocks noGrp="1"/>
          </p:cNvGraphicFramePr>
          <p:nvPr>
            <p:extLst>
              <p:ext uri="{D42A27DB-BD31-4B8C-83A1-F6EECF244321}">
                <p14:modId xmlns:p14="http://schemas.microsoft.com/office/powerpoint/2010/main" val="2562995542"/>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896879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A5B89-0D00-8354-3414-DAE34A856C02}"/>
              </a:ext>
            </a:extLst>
          </p:cNvPr>
          <p:cNvSpPr>
            <a:spLocks noGrp="1"/>
          </p:cNvSpPr>
          <p:nvPr>
            <p:ph type="title"/>
          </p:nvPr>
        </p:nvSpPr>
        <p:spPr>
          <a:xfrm>
            <a:off x="218440" y="26267"/>
            <a:ext cx="10515600" cy="1325563"/>
          </a:xfrm>
        </p:spPr>
        <p:txBody>
          <a:bodyPr/>
          <a:lstStyle/>
          <a:p>
            <a:r>
              <a:rPr lang="en-GB" b="1">
                <a:solidFill>
                  <a:schemeClr val="accent2"/>
                </a:solidFill>
              </a:rPr>
              <a:t>Non-Preventable Homelessness</a:t>
            </a:r>
          </a:p>
        </p:txBody>
      </p:sp>
      <p:graphicFrame>
        <p:nvGraphicFramePr>
          <p:cNvPr id="4" name="Chart 3" descr="A stacked column shows the total number of non-preventable households who are residing in temporary accommodation between October 2023 and February 2026. The majority of households are refugees with a positive asylum decision, followed by households with a local connection to another local authority in the UK and another local authority in Scotland. A secondary axis also shows the percentage increase that these groups contribute to the entirety of households who are residing in temporary accommodation. ">
            <a:extLst>
              <a:ext uri="{FF2B5EF4-FFF2-40B4-BE49-F238E27FC236}">
                <a16:creationId xmlns:a16="http://schemas.microsoft.com/office/drawing/2014/main" id="{B59D0A2A-B831-4D1E-8561-1532E51D516E}"/>
              </a:ext>
            </a:extLst>
          </p:cNvPr>
          <p:cNvGraphicFramePr/>
          <p:nvPr>
            <p:extLst>
              <p:ext uri="{D42A27DB-BD31-4B8C-83A1-F6EECF244321}">
                <p14:modId xmlns:p14="http://schemas.microsoft.com/office/powerpoint/2010/main" val="1816733039"/>
              </p:ext>
            </p:extLst>
          </p:nvPr>
        </p:nvGraphicFramePr>
        <p:xfrm>
          <a:off x="71120" y="1304720"/>
          <a:ext cx="7833360" cy="5270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29256E3D-2B63-B862-616B-884979FE08B7}"/>
              </a:ext>
            </a:extLst>
          </p:cNvPr>
          <p:cNvGraphicFramePr>
            <a:graphicFrameLocks noGrp="1"/>
          </p:cNvGraphicFramePr>
          <p:nvPr>
            <p:extLst>
              <p:ext uri="{D42A27DB-BD31-4B8C-83A1-F6EECF244321}">
                <p14:modId xmlns:p14="http://schemas.microsoft.com/office/powerpoint/2010/main" val="1574858547"/>
              </p:ext>
            </p:extLst>
          </p:nvPr>
        </p:nvGraphicFramePr>
        <p:xfrm>
          <a:off x="8011448" y="1333080"/>
          <a:ext cx="3962112" cy="5149533"/>
        </p:xfrm>
        <a:graphic>
          <a:graphicData uri="http://schemas.openxmlformats.org/drawingml/2006/table">
            <a:tbl>
              <a:tblPr firstRow="1" bandRow="1">
                <a:tableStyleId>{5C22544A-7EE6-4342-B048-85BDC9FD1C3A}</a:tableStyleId>
              </a:tblPr>
              <a:tblGrid>
                <a:gridCol w="3962112">
                  <a:extLst>
                    <a:ext uri="{9D8B030D-6E8A-4147-A177-3AD203B41FA5}">
                      <a16:colId xmlns:a16="http://schemas.microsoft.com/office/drawing/2014/main" val="2561364018"/>
                    </a:ext>
                  </a:extLst>
                </a:gridCol>
              </a:tblGrid>
              <a:tr h="370840">
                <a:tc>
                  <a:txBody>
                    <a:bodyPr/>
                    <a:lstStyle/>
                    <a:p>
                      <a:pPr marL="285750" indent="-285750">
                        <a:lnSpc>
                          <a:spcPct val="115000"/>
                        </a:lnSpc>
                        <a:spcBef>
                          <a:spcPts val="600"/>
                        </a:spcBef>
                        <a:spcAft>
                          <a:spcPts val="600"/>
                        </a:spcAft>
                        <a:buFont typeface="Arial" panose="020B0604020202020204" pitchFamily="34" charset="0"/>
                        <a:buChar char="•"/>
                      </a:pPr>
                      <a:r>
                        <a:rPr lang="en-GB" sz="1600" b="0">
                          <a:solidFill>
                            <a:srgbClr val="000000"/>
                          </a:solidFill>
                          <a:ea typeface="Times New Roman" panose="02020603050405020304" pitchFamily="18" charset="0"/>
                          <a:cs typeface="Times New Roman" panose="02020603050405020304" pitchFamily="18" charset="0"/>
                        </a:rPr>
                        <a:t>Between April and June 2026, there were 109 applications received from refugees with a positive asylum decision, with 106 being assessed as homeless. </a:t>
                      </a:r>
                      <a:endParaRPr lang="en-GB" sz="1600" b="0">
                        <a:ea typeface="Times New Roman" panose="02020603050405020304" pitchFamily="18" charset="0"/>
                        <a:cs typeface="Times New Roman" panose="02020603050405020304" pitchFamily="18" charset="0"/>
                      </a:endParaRPr>
                    </a:p>
                    <a:p>
                      <a:pPr marL="285750" indent="-285750">
                        <a:lnSpc>
                          <a:spcPct val="115000"/>
                        </a:lnSpc>
                        <a:spcBef>
                          <a:spcPts val="600"/>
                        </a:spcBef>
                        <a:spcAft>
                          <a:spcPts val="600"/>
                        </a:spcAft>
                        <a:buFont typeface="Arial" panose="020B0604020202020204" pitchFamily="34" charset="0"/>
                        <a:buChar char="•"/>
                      </a:pPr>
                      <a:r>
                        <a:rPr lang="en-GB" sz="1600" b="0">
                          <a:solidFill>
                            <a:srgbClr val="000000"/>
                          </a:solidFill>
                          <a:ea typeface="Times New Roman" panose="02020603050405020304" pitchFamily="18" charset="0"/>
                          <a:cs typeface="Times New Roman" panose="02020603050405020304" pitchFamily="18" charset="0"/>
                        </a:rPr>
                        <a:t>On 1 June 2026, there were 1,000 refugees with a positive asylum decision being accommodated in temporary accommodation in addition to 124 households with a local connection to another Scottish local authority and 318 households with a local connection to elsewhere in the UK, totalling 1,442. </a:t>
                      </a:r>
                    </a:p>
                    <a:p>
                      <a:pPr marL="285750" indent="-285750">
                        <a:lnSpc>
                          <a:spcPct val="115000"/>
                        </a:lnSpc>
                        <a:spcBef>
                          <a:spcPts val="600"/>
                        </a:spcBef>
                        <a:spcAft>
                          <a:spcPts val="600"/>
                        </a:spcAft>
                        <a:buFont typeface="Arial" panose="020B0604020202020204" pitchFamily="34" charset="0"/>
                        <a:buChar char="•"/>
                      </a:pPr>
                      <a:r>
                        <a:rPr lang="en-GB" sz="1600" b="0">
                          <a:solidFill>
                            <a:srgbClr val="000000"/>
                          </a:solidFill>
                          <a:ea typeface="Times New Roman" panose="02020603050405020304" pitchFamily="18" charset="0"/>
                          <a:cs typeface="Times New Roman" panose="02020603050405020304" pitchFamily="18" charset="0"/>
                        </a:rPr>
                        <a:t>This has grown from 281 in April 2024, representing a 413.2% increase from April 2024 to June 2026. </a:t>
                      </a:r>
                      <a:endParaRPr lang="en-GB" sz="1600" b="0">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40434058"/>
                  </a:ext>
                </a:extLst>
              </a:tr>
            </a:tbl>
          </a:graphicData>
        </a:graphic>
      </p:graphicFrame>
      <p:graphicFrame>
        <p:nvGraphicFramePr>
          <p:cNvPr id="5" name="Table 4">
            <a:extLst>
              <a:ext uri="{FF2B5EF4-FFF2-40B4-BE49-F238E27FC236}">
                <a16:creationId xmlns:a16="http://schemas.microsoft.com/office/drawing/2014/main" id="{30E2FEB8-06C7-AE01-056C-4A94CC0DF120}"/>
              </a:ext>
            </a:extLst>
          </p:cNvPr>
          <p:cNvGraphicFramePr>
            <a:graphicFrameLocks noGrp="1"/>
          </p:cNvGraphicFramePr>
          <p:nvPr>
            <p:extLst>
              <p:ext uri="{D42A27DB-BD31-4B8C-83A1-F6EECF244321}">
                <p14:modId xmlns:p14="http://schemas.microsoft.com/office/powerpoint/2010/main" val="3023875464"/>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1341623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B2D0A-1F5F-49E7-7B0F-997372043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BB2150-B58B-E382-AFB9-963BD61E31AB}"/>
              </a:ext>
            </a:extLst>
          </p:cNvPr>
          <p:cNvSpPr>
            <a:spLocks noGrp="1"/>
          </p:cNvSpPr>
          <p:nvPr>
            <p:ph type="title"/>
          </p:nvPr>
        </p:nvSpPr>
        <p:spPr>
          <a:xfrm>
            <a:off x="246357" y="-105813"/>
            <a:ext cx="10515600" cy="1325563"/>
          </a:xfrm>
        </p:spPr>
        <p:txBody>
          <a:bodyPr/>
          <a:lstStyle/>
          <a:p>
            <a:r>
              <a:rPr lang="en-GB" b="1"/>
              <a:t>Outcomes</a:t>
            </a:r>
          </a:p>
        </p:txBody>
      </p:sp>
      <p:graphicFrame>
        <p:nvGraphicFramePr>
          <p:cNvPr id="5" name="Table 4">
            <a:extLst>
              <a:ext uri="{FF2B5EF4-FFF2-40B4-BE49-F238E27FC236}">
                <a16:creationId xmlns:a16="http://schemas.microsoft.com/office/drawing/2014/main" id="{2ECDEC32-9646-B62B-56EA-8C19232731F9}"/>
              </a:ext>
            </a:extLst>
          </p:cNvPr>
          <p:cNvGraphicFramePr>
            <a:graphicFrameLocks noGrp="1"/>
          </p:cNvGraphicFramePr>
          <p:nvPr>
            <p:extLst>
              <p:ext uri="{D42A27DB-BD31-4B8C-83A1-F6EECF244321}">
                <p14:modId xmlns:p14="http://schemas.microsoft.com/office/powerpoint/2010/main" val="3341689001"/>
              </p:ext>
            </p:extLst>
          </p:nvPr>
        </p:nvGraphicFramePr>
        <p:xfrm>
          <a:off x="246357" y="1364372"/>
          <a:ext cx="6686071" cy="5027558"/>
        </p:xfrm>
        <a:graphic>
          <a:graphicData uri="http://schemas.openxmlformats.org/drawingml/2006/table">
            <a:tbl>
              <a:tblPr firstRow="1" bandRow="1">
                <a:tableStyleId>{5C22544A-7EE6-4342-B048-85BDC9FD1C3A}</a:tableStyleId>
              </a:tblPr>
              <a:tblGrid>
                <a:gridCol w="6686071">
                  <a:extLst>
                    <a:ext uri="{9D8B030D-6E8A-4147-A177-3AD203B41FA5}">
                      <a16:colId xmlns:a16="http://schemas.microsoft.com/office/drawing/2014/main" val="2772561751"/>
                    </a:ext>
                  </a:extLst>
                </a:gridCol>
              </a:tblGrid>
              <a:tr h="5027558">
                <a:tc>
                  <a:txBody>
                    <a:bodyPr/>
                    <a:lstStyle/>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2,757 homeless cases were closed in 2025/26, continuing a three-year downward trend from 3,176 in 2023/24.</a:t>
                      </a:r>
                    </a:p>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1,497 households secured accommodation, down 18% from 1,825 in 2023/24.</a:t>
                      </a:r>
                    </a:p>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55.1% of cases were closed with a housed outcome, compared with around 75% in each of the previous two years.</a:t>
                      </a:r>
                    </a:p>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The reduction was driven largely by fewer households securing Council tenancies, down 45% from 847 in 2024/25 to 463 in 2025/26.</a:t>
                      </a:r>
                    </a:p>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Private rented outcomes increased, with 131 households securing a PRS tenancy, up from 93 in 2024/25.</a:t>
                      </a:r>
                    </a:p>
                    <a:p>
                      <a:pPr marL="285750" indent="-285750">
                        <a:spcAft>
                          <a:spcPts val="600"/>
                        </a:spcAft>
                        <a:buFont typeface="Arial" panose="020B0604020202020204" pitchFamily="34" charset="0"/>
                        <a:buChar char="•"/>
                      </a:pPr>
                      <a:r>
                        <a:rPr lang="en-GB" sz="1800" b="0" kern="1200">
                          <a:solidFill>
                            <a:schemeClr val="tx1"/>
                          </a:solidFill>
                          <a:effectLst/>
                          <a:latin typeface="+mn-lt"/>
                          <a:ea typeface="+mn-ea"/>
                          <a:cs typeface="+mn-cs"/>
                        </a:rPr>
                        <a:t>Changes in recorded outcomes also affected the overall housed rate: 413 cases (15%) were recorded as ‘None of the Above’, including cases currently recorded as ‘ineligible’ and Mid-Market Rent outcomes.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8263087"/>
                  </a:ext>
                </a:extLst>
              </a:tr>
            </a:tbl>
          </a:graphicData>
        </a:graphic>
      </p:graphicFrame>
      <p:graphicFrame>
        <p:nvGraphicFramePr>
          <p:cNvPr id="6" name="Chart 5">
            <a:extLst>
              <a:ext uri="{FF2B5EF4-FFF2-40B4-BE49-F238E27FC236}">
                <a16:creationId xmlns:a16="http://schemas.microsoft.com/office/drawing/2014/main" id="{C4969253-8553-D47C-AB59-45FBD0D82C6A}"/>
              </a:ext>
            </a:extLst>
          </p:cNvPr>
          <p:cNvGraphicFramePr>
            <a:graphicFrameLocks/>
          </p:cNvGraphicFramePr>
          <p:nvPr>
            <p:extLst>
              <p:ext uri="{D42A27DB-BD31-4B8C-83A1-F6EECF244321}">
                <p14:modId xmlns:p14="http://schemas.microsoft.com/office/powerpoint/2010/main" val="2245158978"/>
              </p:ext>
            </p:extLst>
          </p:nvPr>
        </p:nvGraphicFramePr>
        <p:xfrm>
          <a:off x="7241481" y="1325563"/>
          <a:ext cx="4572000" cy="51375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FA502992-1BC3-EBD3-E45A-5E530BEE327E}"/>
              </a:ext>
            </a:extLst>
          </p:cNvPr>
          <p:cNvGraphicFramePr>
            <a:graphicFrameLocks noGrp="1"/>
          </p:cNvGraphicFramePr>
          <p:nvPr>
            <p:extLst>
              <p:ext uri="{D42A27DB-BD31-4B8C-83A1-F6EECF244321}">
                <p14:modId xmlns:p14="http://schemas.microsoft.com/office/powerpoint/2010/main" val="2849570077"/>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782132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DA95-B355-850D-9874-4F84A160DC74}"/>
              </a:ext>
            </a:extLst>
          </p:cNvPr>
          <p:cNvSpPr>
            <a:spLocks noGrp="1"/>
          </p:cNvSpPr>
          <p:nvPr>
            <p:ph type="title"/>
          </p:nvPr>
        </p:nvSpPr>
        <p:spPr>
          <a:xfrm>
            <a:off x="289560" y="-105915"/>
            <a:ext cx="10515600" cy="1325563"/>
          </a:xfrm>
        </p:spPr>
        <p:txBody>
          <a:bodyPr/>
          <a:lstStyle/>
          <a:p>
            <a:r>
              <a:rPr lang="en-GB" b="1">
                <a:solidFill>
                  <a:schemeClr val="accent2"/>
                </a:solidFill>
              </a:rPr>
              <a:t>Case Closures</a:t>
            </a:r>
          </a:p>
        </p:txBody>
      </p:sp>
      <p:graphicFrame>
        <p:nvGraphicFramePr>
          <p:cNvPr id="9" name="Table 8">
            <a:extLst>
              <a:ext uri="{FF2B5EF4-FFF2-40B4-BE49-F238E27FC236}">
                <a16:creationId xmlns:a16="http://schemas.microsoft.com/office/drawing/2014/main" id="{89AC231F-B18E-AD57-D544-E9F2A2353B0A}"/>
              </a:ext>
            </a:extLst>
          </p:cNvPr>
          <p:cNvGraphicFramePr>
            <a:graphicFrameLocks noGrp="1"/>
          </p:cNvGraphicFramePr>
          <p:nvPr>
            <p:extLst>
              <p:ext uri="{D42A27DB-BD31-4B8C-83A1-F6EECF244321}">
                <p14:modId xmlns:p14="http://schemas.microsoft.com/office/powerpoint/2010/main" val="2308262213"/>
              </p:ext>
            </p:extLst>
          </p:nvPr>
        </p:nvGraphicFramePr>
        <p:xfrm>
          <a:off x="7477760" y="992685"/>
          <a:ext cx="4591190" cy="5577840"/>
        </p:xfrm>
        <a:graphic>
          <a:graphicData uri="http://schemas.openxmlformats.org/drawingml/2006/table">
            <a:tbl>
              <a:tblPr firstRow="1" bandRow="1">
                <a:tableStyleId>{5C22544A-7EE6-4342-B048-85BDC9FD1C3A}</a:tableStyleId>
              </a:tblPr>
              <a:tblGrid>
                <a:gridCol w="4591190">
                  <a:extLst>
                    <a:ext uri="{9D8B030D-6E8A-4147-A177-3AD203B41FA5}">
                      <a16:colId xmlns:a16="http://schemas.microsoft.com/office/drawing/2014/main" val="2772561751"/>
                    </a:ext>
                  </a:extLst>
                </a:gridCol>
              </a:tblGrid>
              <a:tr h="370840">
                <a:tc>
                  <a:txBody>
                    <a:bodyPr/>
                    <a:lstStyle/>
                    <a:p>
                      <a:pPr marL="285750" indent="-285750">
                        <a:spcAft>
                          <a:spcPts val="1200"/>
                        </a:spcAft>
                        <a:buFont typeface="Arial" panose="020B0604020202020204" pitchFamily="34" charset="0"/>
                        <a:buChar char="•"/>
                      </a:pPr>
                      <a:r>
                        <a:rPr lang="en-GB" sz="1600" b="0" kern="1200">
                          <a:solidFill>
                            <a:schemeClr val="tx1"/>
                          </a:solidFill>
                          <a:effectLst/>
                          <a:latin typeface="+mn-lt"/>
                          <a:ea typeface="+mn-ea"/>
                          <a:cs typeface="+mn-cs"/>
                        </a:rPr>
                        <a:t>Average homeless case length had been increasing since 2015/16 but fell for the first time in 2025/26.</a:t>
                      </a:r>
                    </a:p>
                    <a:p>
                      <a:pPr marL="285750" indent="-285750">
                        <a:spcAft>
                          <a:spcPts val="1200"/>
                        </a:spcAft>
                        <a:buFont typeface="Arial" panose="020B0604020202020204" pitchFamily="34" charset="0"/>
                        <a:buChar char="•"/>
                      </a:pPr>
                      <a:r>
                        <a:rPr lang="en-GB" sz="1600" b="0" kern="1200">
                          <a:solidFill>
                            <a:schemeClr val="tx1"/>
                          </a:solidFill>
                          <a:effectLst/>
                          <a:latin typeface="+mn-lt"/>
                          <a:ea typeface="+mn-ea"/>
                          <a:cs typeface="+mn-cs"/>
                        </a:rPr>
                        <a:t>In 2025/26, average case length was 589.8 days overall, down 27.6 days, and 714.2 days for households assessed as homeless, down 1.4 days.</a:t>
                      </a:r>
                    </a:p>
                    <a:p>
                      <a:pPr marL="285750" indent="-285750">
                        <a:spcAft>
                          <a:spcPts val="1200"/>
                        </a:spcAft>
                        <a:buFont typeface="Arial" panose="020B0604020202020204" pitchFamily="34" charset="0"/>
                        <a:buChar char="•"/>
                      </a:pPr>
                      <a:r>
                        <a:rPr lang="en-GB" sz="1600" b="0" kern="1200">
                          <a:solidFill>
                            <a:schemeClr val="tx1"/>
                          </a:solidFill>
                          <a:effectLst/>
                          <a:latin typeface="+mn-lt"/>
                          <a:ea typeface="+mn-ea"/>
                          <a:cs typeface="+mn-cs"/>
                        </a:rPr>
                        <a:t>However, the average length of currently open cases increased by 58.6 days, from 582.2 days at March 2025 to 640.8 days at March 2026.</a:t>
                      </a:r>
                    </a:p>
                    <a:p>
                      <a:pPr marL="285750" indent="-285750">
                        <a:spcAft>
                          <a:spcPts val="1200"/>
                        </a:spcAft>
                        <a:buFont typeface="Arial" panose="020B0604020202020204" pitchFamily="34" charset="0"/>
                        <a:buChar char="•"/>
                      </a:pPr>
                      <a:r>
                        <a:rPr lang="en-GB" sz="1600" b="0" kern="1200">
                          <a:solidFill>
                            <a:schemeClr val="tx1"/>
                          </a:solidFill>
                          <a:effectLst/>
                          <a:latin typeface="+mn-lt"/>
                          <a:ea typeface="+mn-ea"/>
                          <a:cs typeface="+mn-cs"/>
                        </a:rPr>
                        <a:t>This reflects changes in the mix of cases being closed following suspension of the allocations policy. Fewer homeless households are securing permanent tenancies, while cases not assessed as homeless are more likely to close within 365 days.</a:t>
                      </a:r>
                    </a:p>
                    <a:p>
                      <a:pPr marL="285750" indent="-285750">
                        <a:spcAft>
                          <a:spcPts val="1200"/>
                        </a:spcAft>
                        <a:buFont typeface="Arial" panose="020B0604020202020204" pitchFamily="34" charset="0"/>
                        <a:buChar char="•"/>
                      </a:pPr>
                      <a:r>
                        <a:rPr lang="en-GB" sz="1600" b="0" kern="1200">
                          <a:solidFill>
                            <a:schemeClr val="tx1"/>
                          </a:solidFill>
                          <a:effectLst/>
                          <a:latin typeface="+mn-lt"/>
                          <a:ea typeface="+mn-ea"/>
                          <a:cs typeface="+mn-cs"/>
                        </a:rPr>
                        <a:t>Direct lets may also be contributing, enabling some households to secure accommodation more quickly than through the usual lettings route.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88263087"/>
                  </a:ext>
                </a:extLst>
              </a:tr>
            </a:tbl>
          </a:graphicData>
        </a:graphic>
      </p:graphicFrame>
      <p:graphicFrame>
        <p:nvGraphicFramePr>
          <p:cNvPr id="10" name="Chart 9">
            <a:extLst>
              <a:ext uri="{FF2B5EF4-FFF2-40B4-BE49-F238E27FC236}">
                <a16:creationId xmlns:a16="http://schemas.microsoft.com/office/drawing/2014/main" id="{47C115B7-9B84-40D5-939D-7FA290DD941F}"/>
              </a:ext>
            </a:extLst>
          </p:cNvPr>
          <p:cNvGraphicFramePr>
            <a:graphicFrameLocks/>
          </p:cNvGraphicFramePr>
          <p:nvPr>
            <p:extLst>
              <p:ext uri="{D42A27DB-BD31-4B8C-83A1-F6EECF244321}">
                <p14:modId xmlns:p14="http://schemas.microsoft.com/office/powerpoint/2010/main" val="4220783327"/>
              </p:ext>
            </p:extLst>
          </p:nvPr>
        </p:nvGraphicFramePr>
        <p:xfrm>
          <a:off x="123051" y="992685"/>
          <a:ext cx="7261040" cy="26994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00000000-0008-0000-0700-00001A300000}"/>
              </a:ext>
            </a:extLst>
          </p:cNvPr>
          <p:cNvGraphicFramePr>
            <a:graphicFrameLocks/>
          </p:cNvGraphicFramePr>
          <p:nvPr>
            <p:extLst>
              <p:ext uri="{D42A27DB-BD31-4B8C-83A1-F6EECF244321}">
                <p14:modId xmlns:p14="http://schemas.microsoft.com/office/powerpoint/2010/main" val="2979762849"/>
              </p:ext>
            </p:extLst>
          </p:nvPr>
        </p:nvGraphicFramePr>
        <p:xfrm>
          <a:off x="123050" y="3781605"/>
          <a:ext cx="7261041" cy="29387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0B297DF4-1F3F-94D8-F50F-56BA8199E11D}"/>
              </a:ext>
            </a:extLst>
          </p:cNvPr>
          <p:cNvGraphicFramePr>
            <a:graphicFrameLocks noGrp="1"/>
          </p:cNvGraphicFramePr>
          <p:nvPr>
            <p:extLst>
              <p:ext uri="{D42A27DB-BD31-4B8C-83A1-F6EECF244321}">
                <p14:modId xmlns:p14="http://schemas.microsoft.com/office/powerpoint/2010/main" val="3742867776"/>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3627272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A4A4B-00F3-A389-EAE5-5DCBE2D77540}"/>
              </a:ext>
            </a:extLst>
          </p:cNvPr>
          <p:cNvSpPr>
            <a:spLocks noGrp="1"/>
          </p:cNvSpPr>
          <p:nvPr>
            <p:ph type="title"/>
          </p:nvPr>
        </p:nvSpPr>
        <p:spPr/>
        <p:txBody>
          <a:bodyPr/>
          <a:lstStyle/>
          <a:p>
            <a:r>
              <a:rPr lang="en-GB" b="1">
                <a:solidFill>
                  <a:schemeClr val="accent2">
                    <a:lumMod val="76000"/>
                  </a:schemeClr>
                </a:solidFill>
              </a:rPr>
              <a:t>Agenda</a:t>
            </a:r>
          </a:p>
        </p:txBody>
      </p:sp>
      <p:sp>
        <p:nvSpPr>
          <p:cNvPr id="3" name="Content Placeholder 2">
            <a:extLst>
              <a:ext uri="{FF2B5EF4-FFF2-40B4-BE49-F238E27FC236}">
                <a16:creationId xmlns:a16="http://schemas.microsoft.com/office/drawing/2014/main" id="{869B4921-8315-0CED-645B-25895EEA13B6}"/>
              </a:ext>
            </a:extLst>
          </p:cNvPr>
          <p:cNvSpPr>
            <a:spLocks noGrp="1"/>
          </p:cNvSpPr>
          <p:nvPr>
            <p:ph idx="1"/>
          </p:nvPr>
        </p:nvSpPr>
        <p:spPr>
          <a:xfrm>
            <a:off x="838200" y="1576004"/>
            <a:ext cx="11067393" cy="4784890"/>
          </a:xfrm>
        </p:spPr>
        <p:txBody>
          <a:bodyPr vert="horz" lIns="91440" tIns="45720" rIns="91440" bIns="45720" rtlCol="0" anchor="t">
            <a:normAutofit fontScale="77500" lnSpcReduction="20000"/>
          </a:bodyPr>
          <a:lstStyle/>
          <a:p>
            <a:pPr marL="514350" indent="-514350">
              <a:lnSpc>
                <a:spcPct val="150000"/>
              </a:lnSpc>
              <a:buAutoNum type="arabicPeriod"/>
            </a:pPr>
            <a:r>
              <a:rPr lang="en-GB" b="1"/>
              <a:t>Housing Demand</a:t>
            </a:r>
            <a:endParaRPr lang="en-US" b="1"/>
          </a:p>
          <a:p>
            <a:pPr marL="914400" lvl="1" indent="-457200">
              <a:lnSpc>
                <a:spcPct val="150000"/>
              </a:lnSpc>
              <a:buAutoNum type="alphaLcParenR"/>
            </a:pPr>
            <a:r>
              <a:rPr lang="en-GB" err="1"/>
              <a:t>EdIndex</a:t>
            </a:r>
            <a:r>
              <a:rPr lang="en-GB"/>
              <a:t> data</a:t>
            </a:r>
          </a:p>
          <a:p>
            <a:pPr marL="914400" lvl="1" indent="-457200">
              <a:lnSpc>
                <a:spcPct val="150000"/>
              </a:lnSpc>
              <a:buAutoNum type="alphaLcParenR"/>
            </a:pPr>
            <a:r>
              <a:rPr lang="en-GB"/>
              <a:t>Suspension of CEC lets</a:t>
            </a:r>
          </a:p>
          <a:p>
            <a:pPr marL="914400" lvl="1" indent="-457200">
              <a:lnSpc>
                <a:spcPct val="150000"/>
              </a:lnSpc>
              <a:buAutoNum type="alphaLcParenR"/>
            </a:pPr>
            <a:r>
              <a:rPr lang="en-GB"/>
              <a:t>Evictions</a:t>
            </a:r>
          </a:p>
          <a:p>
            <a:pPr marL="914400" lvl="1" indent="-457200">
              <a:lnSpc>
                <a:spcPct val="150000"/>
              </a:lnSpc>
              <a:buAutoNum type="alphaLcParenR"/>
            </a:pPr>
            <a:r>
              <a:rPr lang="en-GB"/>
              <a:t>Stock</a:t>
            </a:r>
          </a:p>
          <a:p>
            <a:pPr marL="514350" indent="-514350">
              <a:lnSpc>
                <a:spcPct val="150000"/>
              </a:lnSpc>
              <a:buAutoNum type="arabicPeriod"/>
            </a:pPr>
            <a:r>
              <a:rPr lang="en-GB" b="1"/>
              <a:t>Lets and Adverts</a:t>
            </a:r>
          </a:p>
          <a:p>
            <a:pPr marL="514350" indent="-514350">
              <a:lnSpc>
                <a:spcPct val="150000"/>
              </a:lnSpc>
              <a:buAutoNum type="arabicPeriod"/>
            </a:pPr>
            <a:r>
              <a:rPr lang="en-GB" b="1"/>
              <a:t>Homelessness Demand</a:t>
            </a:r>
          </a:p>
          <a:p>
            <a:pPr marL="914400" lvl="1" indent="-457200">
              <a:lnSpc>
                <a:spcPct val="150000"/>
              </a:lnSpc>
              <a:buAutoNum type="alphaLcParenR"/>
            </a:pPr>
            <a:r>
              <a:rPr lang="en-GB"/>
              <a:t>Presentations </a:t>
            </a:r>
          </a:p>
          <a:p>
            <a:pPr marL="914400" lvl="1" indent="-457200">
              <a:lnSpc>
                <a:spcPct val="150000"/>
              </a:lnSpc>
              <a:buAutoNum type="alphaLcParenR"/>
            </a:pPr>
            <a:r>
              <a:rPr lang="en-GB"/>
              <a:t>Waiting times</a:t>
            </a:r>
          </a:p>
          <a:p>
            <a:pPr marL="914400" lvl="1" indent="-457200">
              <a:lnSpc>
                <a:spcPct val="150000"/>
              </a:lnSpc>
              <a:buAutoNum type="alphaLcParenR"/>
            </a:pPr>
            <a:r>
              <a:rPr lang="en-GB"/>
              <a:t>Case closures</a:t>
            </a:r>
          </a:p>
          <a:p>
            <a:pPr marL="914400" lvl="1" indent="-457200">
              <a:buAutoNum type="alphaLcParenR"/>
            </a:pPr>
            <a:endParaRPr lang="en-GB"/>
          </a:p>
        </p:txBody>
      </p:sp>
      <p:graphicFrame>
        <p:nvGraphicFramePr>
          <p:cNvPr id="5" name="Table 4">
            <a:extLst>
              <a:ext uri="{FF2B5EF4-FFF2-40B4-BE49-F238E27FC236}">
                <a16:creationId xmlns:a16="http://schemas.microsoft.com/office/drawing/2014/main" id="{2C039414-6FE9-F25D-ED34-1CB5D5BD4B7F}"/>
              </a:ext>
            </a:extLst>
          </p:cNvPr>
          <p:cNvGraphicFramePr>
            <a:graphicFrameLocks noGrp="1"/>
          </p:cNvGraphicFramePr>
          <p:nvPr>
            <p:extLst>
              <p:ext uri="{D42A27DB-BD31-4B8C-83A1-F6EECF244321}">
                <p14:modId xmlns:p14="http://schemas.microsoft.com/office/powerpoint/2010/main" val="3332715818"/>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604704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F3B3-73AE-46BA-E17C-E995E9B3F1C9}"/>
              </a:ext>
            </a:extLst>
          </p:cNvPr>
          <p:cNvSpPr>
            <a:spLocks noGrp="1"/>
          </p:cNvSpPr>
          <p:nvPr>
            <p:ph type="title"/>
          </p:nvPr>
        </p:nvSpPr>
        <p:spPr>
          <a:xfrm>
            <a:off x="496614" y="299435"/>
            <a:ext cx="10515600" cy="1325563"/>
          </a:xfrm>
        </p:spPr>
        <p:txBody>
          <a:bodyPr/>
          <a:lstStyle/>
          <a:p>
            <a:r>
              <a:rPr lang="en-GB" b="1"/>
              <a:t>High Level Summary</a:t>
            </a:r>
          </a:p>
        </p:txBody>
      </p:sp>
      <p:sp>
        <p:nvSpPr>
          <p:cNvPr id="3" name="Content Placeholder 2">
            <a:extLst>
              <a:ext uri="{FF2B5EF4-FFF2-40B4-BE49-F238E27FC236}">
                <a16:creationId xmlns:a16="http://schemas.microsoft.com/office/drawing/2014/main" id="{DD4DAFF1-4322-D5E9-F81A-CC29EBA016DC}"/>
              </a:ext>
            </a:extLst>
          </p:cNvPr>
          <p:cNvSpPr>
            <a:spLocks noGrp="1"/>
          </p:cNvSpPr>
          <p:nvPr>
            <p:ph idx="1"/>
          </p:nvPr>
        </p:nvSpPr>
        <p:spPr/>
        <p:txBody>
          <a:bodyPr>
            <a:normAutofit/>
          </a:bodyPr>
          <a:lstStyle/>
          <a:p>
            <a:r>
              <a:rPr lang="en-GB"/>
              <a:t>.</a:t>
            </a:r>
          </a:p>
        </p:txBody>
      </p:sp>
      <p:graphicFrame>
        <p:nvGraphicFramePr>
          <p:cNvPr id="5" name="Table 4">
            <a:extLst>
              <a:ext uri="{FF2B5EF4-FFF2-40B4-BE49-F238E27FC236}">
                <a16:creationId xmlns:a16="http://schemas.microsoft.com/office/drawing/2014/main" id="{AFC1ABFA-3ACF-370C-7E1B-4827508E8CE6}"/>
              </a:ext>
            </a:extLst>
          </p:cNvPr>
          <p:cNvGraphicFramePr>
            <a:graphicFrameLocks noGrp="1"/>
          </p:cNvGraphicFramePr>
          <p:nvPr>
            <p:extLst>
              <p:ext uri="{D42A27DB-BD31-4B8C-83A1-F6EECF244321}">
                <p14:modId xmlns:p14="http://schemas.microsoft.com/office/powerpoint/2010/main" val="801892472"/>
              </p:ext>
            </p:extLst>
          </p:nvPr>
        </p:nvGraphicFramePr>
        <p:xfrm>
          <a:off x="588224" y="1610716"/>
          <a:ext cx="11017030" cy="4663440"/>
        </p:xfrm>
        <a:graphic>
          <a:graphicData uri="http://schemas.openxmlformats.org/drawingml/2006/table">
            <a:tbl>
              <a:tblPr firstRow="1" bandRow="1">
                <a:tableStyleId>{5C22544A-7EE6-4342-B048-85BDC9FD1C3A}</a:tableStyleId>
              </a:tblPr>
              <a:tblGrid>
                <a:gridCol w="11017030">
                  <a:extLst>
                    <a:ext uri="{9D8B030D-6E8A-4147-A177-3AD203B41FA5}">
                      <a16:colId xmlns:a16="http://schemas.microsoft.com/office/drawing/2014/main" val="2772561751"/>
                    </a:ext>
                  </a:extLst>
                </a:gridCol>
              </a:tblGrid>
              <a:tr h="370840">
                <a:tc>
                  <a:txBody>
                    <a:bodyPr/>
                    <a:lstStyle/>
                    <a:p>
                      <a:pPr marL="285750" indent="-285750">
                        <a:buFont typeface="Arial" panose="020B0604020202020204" pitchFamily="34" charset="0"/>
                        <a:buChar char="•"/>
                      </a:pPr>
                      <a:r>
                        <a:rPr lang="en-GB" sz="2000" b="0">
                          <a:solidFill>
                            <a:schemeClr val="tx1"/>
                          </a:solidFill>
                        </a:rPr>
                        <a:t>CEC suspended normal lettings from 25 April 2025 to support the service in reducing non-compliance with key homelessness legislation for failures to accommodate and use of unsuitable temporary accommodation.</a:t>
                      </a:r>
                      <a:br>
                        <a:rPr lang="en-GB" sz="2000" b="0">
                          <a:solidFill>
                            <a:srgbClr val="000000"/>
                          </a:solidFill>
                        </a:rPr>
                      </a:br>
                      <a:endParaRPr lang="en-GB" sz="2000" b="0">
                        <a:solidFill>
                          <a:srgbClr val="000000"/>
                        </a:solidFill>
                      </a:endParaRPr>
                    </a:p>
                    <a:p>
                      <a:pPr marL="285750" indent="-285750">
                        <a:buFont typeface="Arial" panose="020B0604020202020204" pitchFamily="34" charset="0"/>
                        <a:buChar char="•"/>
                      </a:pPr>
                      <a:r>
                        <a:rPr lang="en-GB" sz="2000" b="0">
                          <a:solidFill>
                            <a:schemeClr val="tx1"/>
                          </a:solidFill>
                        </a:rPr>
                        <a:t>CEC confirmed it will invest  £1.5b in Housing and Homelessness through the Capital Investment Programme. This includes c.2,500 units for temporary accommodation, c.3,500 additional settled homes and expansion of homelessness prevention services.</a:t>
                      </a:r>
                      <a:br>
                        <a:rPr lang="en-GB" sz="2000" b="0">
                          <a:solidFill>
                            <a:srgbClr val="000000"/>
                          </a:solidFill>
                        </a:rPr>
                      </a:br>
                      <a:endParaRPr lang="en-GB" sz="2000" b="0">
                        <a:solidFill>
                          <a:srgbClr val="000000"/>
                        </a:solidFill>
                      </a:endParaRPr>
                    </a:p>
                    <a:p>
                      <a:pPr marL="285750" indent="-285750">
                        <a:buFont typeface="Arial" panose="020B0604020202020204" pitchFamily="34" charset="0"/>
                        <a:buChar char="•"/>
                      </a:pPr>
                      <a:r>
                        <a:rPr lang="en-GB" sz="2000" b="0">
                          <a:solidFill>
                            <a:schemeClr val="tx1"/>
                          </a:solidFill>
                        </a:rPr>
                        <a:t>The budget investment will compliment the suspension by accelerating meeting compliance through acquiring and building temporary and settled homes.</a:t>
                      </a:r>
                      <a:br>
                        <a:rPr lang="en-GB" sz="2000" b="0">
                          <a:solidFill>
                            <a:srgbClr val="000000"/>
                          </a:solidFill>
                        </a:rPr>
                      </a:br>
                      <a:endParaRPr lang="en-GB" sz="2000" b="0">
                        <a:solidFill>
                          <a:srgbClr val="000000"/>
                        </a:solidFill>
                      </a:endParaRPr>
                    </a:p>
                    <a:p>
                      <a:pPr marL="285750" indent="-285750">
                        <a:buFont typeface="Arial" panose="020B0604020202020204" pitchFamily="34" charset="0"/>
                        <a:buChar char="•"/>
                      </a:pPr>
                      <a:r>
                        <a:rPr lang="en-GB" sz="2000" b="0">
                          <a:solidFill>
                            <a:schemeClr val="tx1"/>
                          </a:solidFill>
                        </a:rPr>
                        <a:t>Successful prevention interventions appear to be reducing eviction actions.</a:t>
                      </a:r>
                      <a:br>
                        <a:rPr lang="en-GB" sz="2000" b="0">
                          <a:solidFill>
                            <a:srgbClr val="000000"/>
                          </a:solidFill>
                        </a:rPr>
                      </a:br>
                      <a:endParaRPr lang="en-GB" sz="2000" b="0">
                        <a:solidFill>
                          <a:srgbClr val="000000"/>
                        </a:solidFill>
                      </a:endParaRPr>
                    </a:p>
                    <a:p>
                      <a:pPr marL="285750" indent="-285750">
                        <a:buFont typeface="Arial" panose="020B0604020202020204" pitchFamily="34" charset="0"/>
                        <a:buChar char="•"/>
                      </a:pPr>
                      <a:r>
                        <a:rPr lang="en-GB" sz="2000" b="0">
                          <a:solidFill>
                            <a:schemeClr val="tx1"/>
                          </a:solidFill>
                        </a:rPr>
                        <a:t>Homelessness continues to increase where changes in UK and Scottish legislation are placing additional duties on local authorities in Scotland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88263087"/>
                  </a:ext>
                </a:extLst>
              </a:tr>
            </a:tbl>
          </a:graphicData>
        </a:graphic>
      </p:graphicFrame>
      <p:graphicFrame>
        <p:nvGraphicFramePr>
          <p:cNvPr id="6" name="Table 5">
            <a:extLst>
              <a:ext uri="{FF2B5EF4-FFF2-40B4-BE49-F238E27FC236}">
                <a16:creationId xmlns:a16="http://schemas.microsoft.com/office/drawing/2014/main" id="{5C9BF685-6B10-8C5D-B07E-2E8DD6C3E43F}"/>
              </a:ext>
            </a:extLst>
          </p:cNvPr>
          <p:cNvGraphicFramePr>
            <a:graphicFrameLocks noGrp="1"/>
          </p:cNvGraphicFramePr>
          <p:nvPr>
            <p:extLst>
              <p:ext uri="{D42A27DB-BD31-4B8C-83A1-F6EECF244321}">
                <p14:modId xmlns:p14="http://schemas.microsoft.com/office/powerpoint/2010/main" val="2498523644"/>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830456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8274F-7F39-7310-2B29-C7851394BE04}"/>
              </a:ext>
            </a:extLst>
          </p:cNvPr>
          <p:cNvSpPr>
            <a:spLocks noGrp="1"/>
          </p:cNvSpPr>
          <p:nvPr>
            <p:ph type="title"/>
          </p:nvPr>
        </p:nvSpPr>
        <p:spPr>
          <a:xfrm>
            <a:off x="588579" y="-2737"/>
            <a:ext cx="10515600" cy="1325563"/>
          </a:xfrm>
        </p:spPr>
        <p:txBody>
          <a:bodyPr/>
          <a:lstStyle/>
          <a:p>
            <a:r>
              <a:rPr lang="en-GB" b="1"/>
              <a:t>Housing Demand in Edinburgh </a:t>
            </a:r>
          </a:p>
        </p:txBody>
      </p:sp>
      <p:graphicFrame>
        <p:nvGraphicFramePr>
          <p:cNvPr id="5" name="Table 4">
            <a:extLst>
              <a:ext uri="{FF2B5EF4-FFF2-40B4-BE49-F238E27FC236}">
                <a16:creationId xmlns:a16="http://schemas.microsoft.com/office/drawing/2014/main" id="{DCAF73F4-D65F-294E-C19A-DFF0085A0A93}"/>
              </a:ext>
            </a:extLst>
          </p:cNvPr>
          <p:cNvGraphicFramePr>
            <a:graphicFrameLocks noGrp="1"/>
          </p:cNvGraphicFramePr>
          <p:nvPr>
            <p:extLst>
              <p:ext uri="{D42A27DB-BD31-4B8C-83A1-F6EECF244321}">
                <p14:modId xmlns:p14="http://schemas.microsoft.com/office/powerpoint/2010/main" val="3912125438"/>
              </p:ext>
            </p:extLst>
          </p:nvPr>
        </p:nvGraphicFramePr>
        <p:xfrm>
          <a:off x="587485" y="1177587"/>
          <a:ext cx="11017030" cy="5191760"/>
        </p:xfrm>
        <a:graphic>
          <a:graphicData uri="http://schemas.openxmlformats.org/drawingml/2006/table">
            <a:tbl>
              <a:tblPr firstRow="1" bandRow="1">
                <a:tableStyleId>{5C22544A-7EE6-4342-B048-85BDC9FD1C3A}</a:tableStyleId>
              </a:tblPr>
              <a:tblGrid>
                <a:gridCol w="11017030">
                  <a:extLst>
                    <a:ext uri="{9D8B030D-6E8A-4147-A177-3AD203B41FA5}">
                      <a16:colId xmlns:a16="http://schemas.microsoft.com/office/drawing/2014/main" val="2772561751"/>
                    </a:ext>
                  </a:extLst>
                </a:gridCol>
              </a:tblGrid>
              <a:tr h="370840">
                <a:tc>
                  <a:txBody>
                    <a:bodyPr/>
                    <a:lstStyle/>
                    <a:p>
                      <a:pPr marL="285750" lvl="0" indent="-285750">
                        <a:lnSpc>
                          <a:spcPct val="100000"/>
                        </a:lnSpc>
                        <a:spcAft>
                          <a:spcPts val="400"/>
                        </a:spcAft>
                        <a:buFont typeface="Arial" panose="020B0604020202020204" pitchFamily="34" charset="0"/>
                        <a:buChar char="•"/>
                      </a:pPr>
                      <a:r>
                        <a:rPr lang="en-GB" b="0">
                          <a:solidFill>
                            <a:schemeClr val="tx1"/>
                          </a:solidFill>
                        </a:rPr>
                        <a:t>CEC and 18 RSLs operate EdIndex, Edinburgh’s common housing register. </a:t>
                      </a:r>
                    </a:p>
                    <a:p>
                      <a:pPr marL="285750" lvl="0" indent="-285750">
                        <a:lnSpc>
                          <a:spcPct val="100000"/>
                        </a:lnSpc>
                        <a:spcAft>
                          <a:spcPts val="400"/>
                        </a:spcAft>
                        <a:buFont typeface="Arial" panose="020B0604020202020204" pitchFamily="34" charset="0"/>
                        <a:buChar char="•"/>
                      </a:pPr>
                      <a:r>
                        <a:rPr lang="en-GB" b="0">
                          <a:solidFill>
                            <a:schemeClr val="tx1"/>
                          </a:solidFill>
                        </a:rPr>
                        <a:t>Within EdIndex, most social landlords advertise online through choice-based lettings. 3 RSLs operate a group-plus points system. Other RSLs require applicants to make their own application. </a:t>
                      </a:r>
                    </a:p>
                    <a:p>
                      <a:pPr marL="285750" lvl="0" indent="-285750">
                        <a:lnSpc>
                          <a:spcPct val="100000"/>
                        </a:lnSpc>
                        <a:spcAft>
                          <a:spcPts val="400"/>
                        </a:spcAft>
                        <a:buFont typeface="Arial" panose="020B0604020202020204" pitchFamily="34" charset="0"/>
                        <a:buChar char="•"/>
                      </a:pPr>
                      <a:r>
                        <a:rPr lang="en-GB" b="0">
                          <a:solidFill>
                            <a:schemeClr val="tx1"/>
                          </a:solidFill>
                        </a:rPr>
                        <a:t>Currently </a:t>
                      </a:r>
                      <a:r>
                        <a:rPr lang="en-GB" b="1">
                          <a:solidFill>
                            <a:schemeClr val="tx1"/>
                          </a:solidFill>
                        </a:rPr>
                        <a:t>32,000+ applicants </a:t>
                      </a:r>
                      <a:r>
                        <a:rPr lang="en-GB" b="0">
                          <a:solidFill>
                            <a:schemeClr val="tx1"/>
                          </a:solidFill>
                        </a:rPr>
                        <a:t>registered on EdIndex.</a:t>
                      </a:r>
                    </a:p>
                    <a:p>
                      <a:pPr marL="285750" lvl="0" indent="-285750">
                        <a:lnSpc>
                          <a:spcPct val="100000"/>
                        </a:lnSpc>
                        <a:spcAft>
                          <a:spcPts val="400"/>
                        </a:spcAft>
                        <a:buFont typeface="Arial" panose="020B0604020202020204" pitchFamily="34" charset="0"/>
                        <a:buChar char="•"/>
                      </a:pPr>
                      <a:r>
                        <a:rPr lang="en-GB" b="0">
                          <a:solidFill>
                            <a:schemeClr val="tx1"/>
                          </a:solidFill>
                        </a:rPr>
                        <a:t>Average of </a:t>
                      </a:r>
                      <a:r>
                        <a:rPr lang="en-GB" b="1">
                          <a:solidFill>
                            <a:schemeClr val="tx1"/>
                          </a:solidFill>
                        </a:rPr>
                        <a:t>7,000 new EdIndex applications </a:t>
                      </a:r>
                      <a:r>
                        <a:rPr lang="en-GB" b="0">
                          <a:solidFill>
                            <a:schemeClr val="tx1"/>
                          </a:solidFill>
                        </a:rPr>
                        <a:t>each year.</a:t>
                      </a:r>
                    </a:p>
                    <a:p>
                      <a:pPr marL="285750" lvl="0" indent="-285750">
                        <a:lnSpc>
                          <a:spcPct val="100000"/>
                        </a:lnSpc>
                        <a:spcAft>
                          <a:spcPts val="400"/>
                        </a:spcAft>
                        <a:buFont typeface="Arial" panose="020B0604020202020204" pitchFamily="34" charset="0"/>
                        <a:buChar char="•"/>
                      </a:pPr>
                      <a:r>
                        <a:rPr lang="en-GB" b="1">
                          <a:solidFill>
                            <a:schemeClr val="tx1"/>
                          </a:solidFill>
                        </a:rPr>
                        <a:t>67% </a:t>
                      </a:r>
                      <a:r>
                        <a:rPr lang="en-GB" b="0">
                          <a:solidFill>
                            <a:schemeClr val="tx1"/>
                          </a:solidFill>
                        </a:rPr>
                        <a:t>of applicants on EdIndex do not have any priority. </a:t>
                      </a:r>
                    </a:p>
                    <a:p>
                      <a:pPr marL="285750" lvl="0" indent="-285750">
                        <a:lnSpc>
                          <a:spcPct val="100000"/>
                        </a:lnSpc>
                        <a:spcAft>
                          <a:spcPts val="400"/>
                        </a:spcAft>
                        <a:buFont typeface="Arial" panose="020B0604020202020204" pitchFamily="34" charset="0"/>
                        <a:buChar char="•"/>
                      </a:pPr>
                      <a:r>
                        <a:rPr lang="en-GB" b="0">
                          <a:solidFill>
                            <a:schemeClr val="tx1"/>
                          </a:solidFill>
                        </a:rPr>
                        <a:t>12,131 applicants (</a:t>
                      </a:r>
                      <a:r>
                        <a:rPr lang="en-GB" b="1">
                          <a:solidFill>
                            <a:schemeClr val="tx1"/>
                          </a:solidFill>
                        </a:rPr>
                        <a:t>38%) </a:t>
                      </a:r>
                      <a:r>
                        <a:rPr lang="en-GB" b="0">
                          <a:solidFill>
                            <a:schemeClr val="tx1"/>
                          </a:solidFill>
                        </a:rPr>
                        <a:t>have at least one recorded support need/vulnerability on their application:</a:t>
                      </a:r>
                    </a:p>
                    <a:p>
                      <a:pPr marL="742950" lvl="1" indent="-285750">
                        <a:lnSpc>
                          <a:spcPct val="100000"/>
                        </a:lnSpc>
                        <a:spcAft>
                          <a:spcPts val="400"/>
                        </a:spcAft>
                        <a:buFont typeface="Arial" panose="020B0604020202020204" pitchFamily="34" charset="0"/>
                        <a:buChar char="•"/>
                      </a:pPr>
                      <a:r>
                        <a:rPr lang="en-GB" b="0">
                          <a:solidFill>
                            <a:schemeClr val="tx1"/>
                          </a:solidFill>
                        </a:rPr>
                        <a:t>Escaping domestic abuse or other harassment;</a:t>
                      </a:r>
                    </a:p>
                    <a:p>
                      <a:pPr marL="742950" lvl="1" indent="-285750">
                        <a:lnSpc>
                          <a:spcPct val="100000"/>
                        </a:lnSpc>
                        <a:spcAft>
                          <a:spcPts val="400"/>
                        </a:spcAft>
                        <a:buFont typeface="Arial" panose="020B0604020202020204" pitchFamily="34" charset="0"/>
                        <a:buChar char="•"/>
                      </a:pPr>
                      <a:r>
                        <a:rPr lang="en-GB" b="0">
                          <a:solidFill>
                            <a:schemeClr val="tx1"/>
                          </a:solidFill>
                        </a:rPr>
                        <a:t>Mental or physical health issue;</a:t>
                      </a:r>
                    </a:p>
                    <a:p>
                      <a:pPr marL="742950" lvl="1" indent="-285750">
                        <a:lnSpc>
                          <a:spcPct val="100000"/>
                        </a:lnSpc>
                        <a:spcAft>
                          <a:spcPts val="400"/>
                        </a:spcAft>
                        <a:buFont typeface="Arial" panose="020B0604020202020204" pitchFamily="34" charset="0"/>
                        <a:buChar char="•"/>
                      </a:pPr>
                      <a:r>
                        <a:rPr lang="en-GB" b="0">
                          <a:solidFill>
                            <a:schemeClr val="tx1"/>
                          </a:solidFill>
                        </a:rPr>
                        <a:t>Learning disability;</a:t>
                      </a:r>
                    </a:p>
                    <a:p>
                      <a:pPr marL="742950" lvl="1" indent="-285750">
                        <a:lnSpc>
                          <a:spcPct val="100000"/>
                        </a:lnSpc>
                        <a:spcAft>
                          <a:spcPts val="400"/>
                        </a:spcAft>
                        <a:buFont typeface="Arial" panose="020B0604020202020204" pitchFamily="34" charset="0"/>
                        <a:buChar char="•"/>
                      </a:pPr>
                      <a:r>
                        <a:rPr lang="en-GB" b="0">
                          <a:solidFill>
                            <a:schemeClr val="tx1"/>
                          </a:solidFill>
                        </a:rPr>
                        <a:t>Blindness;</a:t>
                      </a:r>
                    </a:p>
                    <a:p>
                      <a:pPr marL="742950" lvl="1" indent="-285750">
                        <a:lnSpc>
                          <a:spcPct val="100000"/>
                        </a:lnSpc>
                        <a:spcAft>
                          <a:spcPts val="400"/>
                        </a:spcAft>
                        <a:buFont typeface="Arial" panose="020B0604020202020204" pitchFamily="34" charset="0"/>
                        <a:buChar char="•"/>
                      </a:pPr>
                      <a:r>
                        <a:rPr lang="en-GB" b="0">
                          <a:solidFill>
                            <a:schemeClr val="tx1"/>
                          </a:solidFill>
                        </a:rPr>
                        <a:t>Deadness;</a:t>
                      </a:r>
                    </a:p>
                    <a:p>
                      <a:pPr marL="742950" lvl="1" indent="-285750">
                        <a:lnSpc>
                          <a:spcPct val="100000"/>
                        </a:lnSpc>
                        <a:spcAft>
                          <a:spcPts val="400"/>
                        </a:spcAft>
                        <a:buFont typeface="Arial" panose="020B0604020202020204" pitchFamily="34" charset="0"/>
                        <a:buChar char="•"/>
                      </a:pPr>
                      <a:r>
                        <a:rPr lang="en-GB" b="0">
                          <a:solidFill>
                            <a:schemeClr val="tx1"/>
                          </a:solidFill>
                        </a:rPr>
                        <a:t>Autism; or</a:t>
                      </a:r>
                    </a:p>
                    <a:p>
                      <a:pPr marL="742950" lvl="1" indent="-285750">
                        <a:lnSpc>
                          <a:spcPct val="100000"/>
                        </a:lnSpc>
                        <a:spcAft>
                          <a:spcPts val="400"/>
                        </a:spcAft>
                        <a:buFont typeface="Arial" panose="020B0604020202020204" pitchFamily="34" charset="0"/>
                        <a:buChar char="•"/>
                      </a:pPr>
                      <a:r>
                        <a:rPr lang="en-GB" b="0">
                          <a:solidFill>
                            <a:schemeClr val="tx1"/>
                          </a:solidFill>
                        </a:rPr>
                        <a:t>Care needs.</a:t>
                      </a:r>
                    </a:p>
                    <a:p>
                      <a:pPr marL="285750" lvl="0" indent="-285750">
                        <a:lnSpc>
                          <a:spcPct val="100000"/>
                        </a:lnSpc>
                        <a:spcAft>
                          <a:spcPts val="400"/>
                        </a:spcAft>
                        <a:buFont typeface="Arial" panose="020B0604020202020204" pitchFamily="34" charset="0"/>
                        <a:buChar char="•"/>
                      </a:pPr>
                      <a:r>
                        <a:rPr lang="en-GB" b="0">
                          <a:solidFill>
                            <a:schemeClr val="tx1"/>
                          </a:solidFill>
                        </a:rPr>
                        <a:t>11,029 applicants (</a:t>
                      </a:r>
                      <a:r>
                        <a:rPr lang="en-GB" b="1">
                          <a:solidFill>
                            <a:schemeClr val="tx1"/>
                          </a:solidFill>
                        </a:rPr>
                        <a:t>34%</a:t>
                      </a:r>
                      <a:r>
                        <a:rPr lang="en-GB" b="0">
                          <a:solidFill>
                            <a:schemeClr val="tx1"/>
                          </a:solidFill>
                        </a:rPr>
                        <a:t>) are “actively” bidding – i.e. have placed at least one bid in the past six months.</a:t>
                      </a:r>
                    </a:p>
                    <a:p>
                      <a:pPr marL="285750" lvl="0" indent="-285750">
                        <a:lnSpc>
                          <a:spcPct val="100000"/>
                        </a:lnSpc>
                        <a:spcAft>
                          <a:spcPts val="400"/>
                        </a:spcAft>
                        <a:buFont typeface="Arial" panose="020B0604020202020204" pitchFamily="34" charset="0"/>
                        <a:buChar char="•"/>
                      </a:pPr>
                      <a:r>
                        <a:rPr lang="en-GB" b="0">
                          <a:solidFill>
                            <a:schemeClr val="tx1"/>
                          </a:solidFill>
                        </a:rPr>
                        <a:t>CEC is undertaking a full allocations policy review, expected to go live in 2027.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2088263087"/>
                  </a:ext>
                </a:extLst>
              </a:tr>
            </a:tbl>
          </a:graphicData>
        </a:graphic>
      </p:graphicFrame>
      <p:graphicFrame>
        <p:nvGraphicFramePr>
          <p:cNvPr id="4" name="Table 3">
            <a:extLst>
              <a:ext uri="{FF2B5EF4-FFF2-40B4-BE49-F238E27FC236}">
                <a16:creationId xmlns:a16="http://schemas.microsoft.com/office/drawing/2014/main" id="{35BA87FC-5A68-AF16-D96C-D11642DA66C8}"/>
              </a:ext>
            </a:extLst>
          </p:cNvPr>
          <p:cNvGraphicFramePr>
            <a:graphicFrameLocks noGrp="1"/>
          </p:cNvGraphicFramePr>
          <p:nvPr>
            <p:extLst>
              <p:ext uri="{D42A27DB-BD31-4B8C-83A1-F6EECF244321}">
                <p14:modId xmlns:p14="http://schemas.microsoft.com/office/powerpoint/2010/main" val="2557851477"/>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772598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1A18C-DF86-3657-19A7-B3C7EC723E1A}"/>
              </a:ext>
            </a:extLst>
          </p:cNvPr>
          <p:cNvSpPr>
            <a:spLocks noGrp="1"/>
          </p:cNvSpPr>
          <p:nvPr>
            <p:ph type="title"/>
          </p:nvPr>
        </p:nvSpPr>
        <p:spPr>
          <a:xfrm>
            <a:off x="168166" y="168056"/>
            <a:ext cx="10515600" cy="1325563"/>
          </a:xfrm>
        </p:spPr>
        <p:txBody>
          <a:bodyPr/>
          <a:lstStyle/>
          <a:p>
            <a:r>
              <a:rPr lang="en-GB" b="1">
                <a:solidFill>
                  <a:srgbClr val="804160"/>
                </a:solidFill>
              </a:rPr>
              <a:t>Suspension of CEC lets</a:t>
            </a:r>
          </a:p>
        </p:txBody>
      </p:sp>
      <p:graphicFrame>
        <p:nvGraphicFramePr>
          <p:cNvPr id="5" name="Table 4">
            <a:extLst>
              <a:ext uri="{FF2B5EF4-FFF2-40B4-BE49-F238E27FC236}">
                <a16:creationId xmlns:a16="http://schemas.microsoft.com/office/drawing/2014/main" id="{3388878E-83DD-4B02-61D9-07CDD9DB09EE}"/>
              </a:ext>
            </a:extLst>
          </p:cNvPr>
          <p:cNvGraphicFramePr>
            <a:graphicFrameLocks noGrp="1"/>
          </p:cNvGraphicFramePr>
          <p:nvPr>
            <p:extLst>
              <p:ext uri="{D42A27DB-BD31-4B8C-83A1-F6EECF244321}">
                <p14:modId xmlns:p14="http://schemas.microsoft.com/office/powerpoint/2010/main" val="295555207"/>
              </p:ext>
            </p:extLst>
          </p:nvPr>
        </p:nvGraphicFramePr>
        <p:xfrm>
          <a:off x="168166" y="1221616"/>
          <a:ext cx="11866136" cy="5247640"/>
        </p:xfrm>
        <a:graphic>
          <a:graphicData uri="http://schemas.openxmlformats.org/drawingml/2006/table">
            <a:tbl>
              <a:tblPr firstRow="1" bandRow="1">
                <a:tableStyleId>{0505E3EF-67EA-436B-97B2-0124C06EBD24}</a:tableStyleId>
              </a:tblPr>
              <a:tblGrid>
                <a:gridCol w="11866136">
                  <a:extLst>
                    <a:ext uri="{9D8B030D-6E8A-4147-A177-3AD203B41FA5}">
                      <a16:colId xmlns:a16="http://schemas.microsoft.com/office/drawing/2014/main" val="2524792516"/>
                    </a:ext>
                  </a:extLst>
                </a:gridCol>
              </a:tblGrid>
              <a:tr h="370840">
                <a:tc>
                  <a:txBody>
                    <a:bodyPr/>
                    <a:lstStyle/>
                    <a:p>
                      <a:pPr indent="0">
                        <a:spcAft>
                          <a:spcPts val="200"/>
                        </a:spcAft>
                      </a:pPr>
                      <a:r>
                        <a:rPr lang="en-GB" sz="1500"/>
                        <a:t>BACKGROUND:</a:t>
                      </a:r>
                    </a:p>
                  </a:txBody>
                  <a:tcPr anchor="ctr"/>
                </a:tc>
                <a:extLst>
                  <a:ext uri="{0D108BD9-81ED-4DB2-BD59-A6C34878D82A}">
                    <a16:rowId xmlns:a16="http://schemas.microsoft.com/office/drawing/2014/main" val="242044983"/>
                  </a:ext>
                </a:extLst>
              </a:tr>
              <a:tr h="370840">
                <a:tc>
                  <a:txBody>
                    <a:bodyPr/>
                    <a:lstStyle/>
                    <a:p>
                      <a:pPr marL="571500" marR="0" lvl="0" indent="-2857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1500"/>
                        <a:t>CEC suspended its normal lettings first in November 2024 to January 2025, then April 2025 to present.</a:t>
                      </a:r>
                    </a:p>
                    <a:p>
                      <a:pPr marL="571500" marR="0" lvl="0" indent="-2857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1500"/>
                        <a:t>The first suspension was to aid in moving c.500 households from unsuitable unlicenced accommodation (hotels) due to legal advice.</a:t>
                      </a:r>
                    </a:p>
                    <a:p>
                      <a:pPr marL="571500" marR="0" lvl="0" indent="-2857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1500"/>
                        <a:t>The second suspension arose due to the loss of the hotel bedspaces increasing non-compliance with the Housing (Scotland) Act 1987 by having a high number of instances of failing to accommodate homeless households where there was a legal duty to do so, and relying on hotel and shared house accommodation, breaching the Homeless Persons (Unsuitable Accommodation) (Scotland) Order. </a:t>
                      </a:r>
                    </a:p>
                    <a:p>
                      <a:pPr marL="571500" marR="0" lvl="0" indent="-2857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1500"/>
                        <a:t>Housing, Homelessness and Fair Work Committee agreed to suspend the policy on the basis that the modelling demonstrated that use of unsuitable temporary accommodation would reduce from over 1,000 bedspaces to 268 bedspaces by March 2027. </a:t>
                      </a:r>
                    </a:p>
                  </a:txBody>
                  <a:tcPr anchor="ctr"/>
                </a:tc>
                <a:extLst>
                  <a:ext uri="{0D108BD9-81ED-4DB2-BD59-A6C34878D82A}">
                    <a16:rowId xmlns:a16="http://schemas.microsoft.com/office/drawing/2014/main" val="3185366768"/>
                  </a:ext>
                </a:extLst>
              </a:tr>
              <a:tr h="370840">
                <a:tc>
                  <a:txBody>
                    <a:bodyPr/>
                    <a:lstStyle/>
                    <a:p>
                      <a:pPr indent="0">
                        <a:spcAft>
                          <a:spcPts val="200"/>
                        </a:spcAft>
                      </a:pPr>
                      <a:r>
                        <a:rPr lang="en-GB" sz="1500" b="1"/>
                        <a:t>PROCESS:</a:t>
                      </a:r>
                    </a:p>
                  </a:txBody>
                  <a:tcPr anchor="ctr"/>
                </a:tc>
                <a:extLst>
                  <a:ext uri="{0D108BD9-81ED-4DB2-BD59-A6C34878D82A}">
                    <a16:rowId xmlns:a16="http://schemas.microsoft.com/office/drawing/2014/main" val="3724981795"/>
                  </a:ext>
                </a:extLst>
              </a:tr>
              <a:tr h="370840">
                <a:tc>
                  <a:txBody>
                    <a:bodyPr/>
                    <a:lstStyle/>
                    <a:p>
                      <a:pPr marL="457200" lvl="0" indent="-285750">
                        <a:spcAft>
                          <a:spcPts val="200"/>
                        </a:spcAft>
                        <a:buFont typeface="Arial" panose="020B0604020202020204" pitchFamily="34" charset="0"/>
                        <a:buChar char="•"/>
                      </a:pPr>
                      <a:r>
                        <a:rPr lang="en-GB" sz="1500"/>
                        <a:t>Homes normally advertised on EdIndex – Key to Choice were distributed between teams to manage the voids appropriately:</a:t>
                      </a:r>
                    </a:p>
                    <a:p>
                      <a:pPr marL="914400" lvl="1" indent="-285750">
                        <a:spcAft>
                          <a:spcPts val="200"/>
                        </a:spcAft>
                        <a:buFont typeface="Arial" panose="020B0604020202020204" pitchFamily="34" charset="0"/>
                        <a:buChar char="•"/>
                      </a:pPr>
                      <a:r>
                        <a:rPr lang="en-GB" sz="1500"/>
                        <a:t>Health Accessibility Referral Team (HART) – this team administers priority for those with medical needs requiring ground floor accommodation;</a:t>
                      </a:r>
                    </a:p>
                    <a:p>
                      <a:pPr marL="914400" lvl="1" indent="-285750">
                        <a:spcAft>
                          <a:spcPts val="200"/>
                        </a:spcAft>
                        <a:buFont typeface="Arial" panose="020B0604020202020204" pitchFamily="34" charset="0"/>
                        <a:buChar char="•"/>
                      </a:pPr>
                      <a:r>
                        <a:rPr lang="en-GB" sz="1500"/>
                        <a:t>Homelessness – homes for either use as temporary accommodation, or direct letting for families in unsuitable temporary accommodation, those approved for Housing First and other groups within homelessness;</a:t>
                      </a:r>
                    </a:p>
                    <a:p>
                      <a:pPr marL="914400" lvl="1" indent="-285750">
                        <a:spcAft>
                          <a:spcPts val="200"/>
                        </a:spcAft>
                        <a:buFont typeface="Arial" panose="020B0604020202020204" pitchFamily="34" charset="0"/>
                        <a:buChar char="•"/>
                      </a:pPr>
                      <a:r>
                        <a:rPr lang="en-GB" sz="1500"/>
                        <a:t>Locality housing teams – for any urgent management moves and decants. </a:t>
                      </a:r>
                    </a:p>
                  </a:txBody>
                  <a:tcPr anchor="ctr"/>
                </a:tc>
                <a:extLst>
                  <a:ext uri="{0D108BD9-81ED-4DB2-BD59-A6C34878D82A}">
                    <a16:rowId xmlns:a16="http://schemas.microsoft.com/office/drawing/2014/main" val="2884696404"/>
                  </a:ext>
                </a:extLst>
              </a:tr>
              <a:tr h="370840">
                <a:tc>
                  <a:txBody>
                    <a:bodyPr/>
                    <a:lstStyle/>
                    <a:p>
                      <a:pPr indent="0">
                        <a:spcAft>
                          <a:spcPts val="200"/>
                        </a:spcAft>
                      </a:pPr>
                      <a:r>
                        <a:rPr lang="en-GB" sz="1500" b="1"/>
                        <a:t>MONITORING:</a:t>
                      </a:r>
                    </a:p>
                  </a:txBody>
                  <a:tcPr anchor="ctr"/>
                </a:tc>
                <a:extLst>
                  <a:ext uri="{0D108BD9-81ED-4DB2-BD59-A6C34878D82A}">
                    <a16:rowId xmlns:a16="http://schemas.microsoft.com/office/drawing/2014/main" val="2680139055"/>
                  </a:ext>
                </a:extLst>
              </a:tr>
              <a:tr h="0">
                <a:tc>
                  <a:txBody>
                    <a:bodyPr/>
                    <a:lstStyle/>
                    <a:p>
                      <a:pPr marL="457200" lvl="0" indent="-285750">
                        <a:spcAft>
                          <a:spcPts val="200"/>
                        </a:spcAft>
                        <a:buFont typeface="Arial" panose="020B0604020202020204" pitchFamily="34" charset="0"/>
                        <a:buChar char="•"/>
                      </a:pPr>
                      <a:r>
                        <a:rPr lang="en-GB" sz="1500"/>
                        <a:t>The impact of the suspension is kept under regular review</a:t>
                      </a:r>
                    </a:p>
                    <a:p>
                      <a:pPr marL="457200" lvl="0" indent="-285750">
                        <a:spcAft>
                          <a:spcPts val="200"/>
                        </a:spcAft>
                        <a:buFont typeface="Arial" panose="020B0604020202020204" pitchFamily="34" charset="0"/>
                        <a:buChar char="•"/>
                      </a:pPr>
                      <a:r>
                        <a:rPr lang="en-GB" sz="1500"/>
                        <a:t>Updates are provided monthly to HH&amp;FW Committee members and a report taken to each Committee cycle</a:t>
                      </a:r>
                    </a:p>
                    <a:p>
                      <a:pPr marL="457200" lvl="0" indent="-285750">
                        <a:spcAft>
                          <a:spcPts val="200"/>
                        </a:spcAft>
                        <a:buFont typeface="Arial" panose="020B0604020202020204" pitchFamily="34" charset="0"/>
                        <a:buChar char="•"/>
                      </a:pPr>
                      <a:r>
                        <a:rPr lang="en-GB" sz="1500"/>
                        <a:t>Due to end on 31 March 2027 or earlier if agreed by Committee that significant progress has been made</a:t>
                      </a:r>
                    </a:p>
                  </a:txBody>
                  <a:tcPr anchor="ctr"/>
                </a:tc>
                <a:extLst>
                  <a:ext uri="{0D108BD9-81ED-4DB2-BD59-A6C34878D82A}">
                    <a16:rowId xmlns:a16="http://schemas.microsoft.com/office/drawing/2014/main" val="1776810032"/>
                  </a:ext>
                </a:extLst>
              </a:tr>
            </a:tbl>
          </a:graphicData>
        </a:graphic>
      </p:graphicFrame>
      <p:graphicFrame>
        <p:nvGraphicFramePr>
          <p:cNvPr id="4" name="Table 3">
            <a:extLst>
              <a:ext uri="{FF2B5EF4-FFF2-40B4-BE49-F238E27FC236}">
                <a16:creationId xmlns:a16="http://schemas.microsoft.com/office/drawing/2014/main" id="{CA8DBBED-BA32-237F-91A5-29142922A517}"/>
              </a:ext>
            </a:extLst>
          </p:cNvPr>
          <p:cNvGraphicFramePr>
            <a:graphicFrameLocks noGrp="1"/>
          </p:cNvGraphicFramePr>
          <p:nvPr>
            <p:extLst>
              <p:ext uri="{D42A27DB-BD31-4B8C-83A1-F6EECF244321}">
                <p14:modId xmlns:p14="http://schemas.microsoft.com/office/powerpoint/2010/main" val="3274980862"/>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106770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5FEC3-5AE7-D594-3019-386873F75979}"/>
              </a:ext>
            </a:extLst>
          </p:cNvPr>
          <p:cNvSpPr>
            <a:spLocks noGrp="1"/>
          </p:cNvSpPr>
          <p:nvPr>
            <p:ph type="title"/>
          </p:nvPr>
        </p:nvSpPr>
        <p:spPr>
          <a:xfrm>
            <a:off x="357964" y="168507"/>
            <a:ext cx="10515600" cy="1325563"/>
          </a:xfrm>
        </p:spPr>
        <p:txBody>
          <a:bodyPr/>
          <a:lstStyle/>
          <a:p>
            <a:r>
              <a:rPr lang="en-GB" b="1">
                <a:solidFill>
                  <a:schemeClr val="accent2">
                    <a:lumMod val="75000"/>
                  </a:schemeClr>
                </a:solidFill>
              </a:rPr>
              <a:t>Benefits of the Suspension </a:t>
            </a:r>
          </a:p>
        </p:txBody>
      </p:sp>
      <p:graphicFrame>
        <p:nvGraphicFramePr>
          <p:cNvPr id="5" name="Table 4">
            <a:extLst>
              <a:ext uri="{FF2B5EF4-FFF2-40B4-BE49-F238E27FC236}">
                <a16:creationId xmlns:a16="http://schemas.microsoft.com/office/drawing/2014/main" id="{5302C92F-7585-71DA-2E66-881EBBDD3D51}"/>
              </a:ext>
            </a:extLst>
          </p:cNvPr>
          <p:cNvGraphicFramePr>
            <a:graphicFrameLocks noGrp="1"/>
          </p:cNvGraphicFramePr>
          <p:nvPr>
            <p:extLst>
              <p:ext uri="{D42A27DB-BD31-4B8C-83A1-F6EECF244321}">
                <p14:modId xmlns:p14="http://schemas.microsoft.com/office/powerpoint/2010/main" val="5885413"/>
              </p:ext>
            </p:extLst>
          </p:nvPr>
        </p:nvGraphicFramePr>
        <p:xfrm>
          <a:off x="380999" y="1377168"/>
          <a:ext cx="11453037" cy="5139840"/>
        </p:xfrm>
        <a:graphic>
          <a:graphicData uri="http://schemas.openxmlformats.org/drawingml/2006/table">
            <a:tbl>
              <a:tblPr firstRow="1" bandRow="1">
                <a:tableStyleId>{C4B1156A-380E-4F78-BDF5-A606A8083BF9}</a:tableStyleId>
              </a:tblPr>
              <a:tblGrid>
                <a:gridCol w="4346116">
                  <a:extLst>
                    <a:ext uri="{9D8B030D-6E8A-4147-A177-3AD203B41FA5}">
                      <a16:colId xmlns:a16="http://schemas.microsoft.com/office/drawing/2014/main" val="615792067"/>
                    </a:ext>
                  </a:extLst>
                </a:gridCol>
                <a:gridCol w="7106921">
                  <a:extLst>
                    <a:ext uri="{9D8B030D-6E8A-4147-A177-3AD203B41FA5}">
                      <a16:colId xmlns:a16="http://schemas.microsoft.com/office/drawing/2014/main" val="783541942"/>
                    </a:ext>
                  </a:extLst>
                </a:gridCol>
              </a:tblGrid>
              <a:tr h="324000">
                <a:tc>
                  <a:txBody>
                    <a:bodyPr/>
                    <a:lstStyle/>
                    <a:p>
                      <a:r>
                        <a:rPr lang="en-GB" sz="1500" b="1"/>
                        <a:t>BENEFITS: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GB" sz="1500" b="1"/>
                        <a:t>CHALLENGES: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986666463"/>
                  </a:ext>
                </a:extLst>
              </a:tr>
              <a:tr h="3572825">
                <a:tc>
                  <a:txBody>
                    <a:bodyPr/>
                    <a:lstStyle/>
                    <a:p>
                      <a:pPr marL="285750" indent="-285750">
                        <a:spcAft>
                          <a:spcPts val="600"/>
                        </a:spcAft>
                        <a:buFont typeface="Wingdings" panose="05000000000000000000" pitchFamily="2" charset="2"/>
                        <a:buChar char="ü"/>
                      </a:pPr>
                      <a:r>
                        <a:rPr lang="en-GB" sz="1500" b="1" kern="1200">
                          <a:solidFill>
                            <a:schemeClr val="dk1"/>
                          </a:solidFill>
                          <a:effectLst/>
                          <a:latin typeface="+mn-lt"/>
                          <a:ea typeface="+mn-ea"/>
                          <a:cs typeface="+mn-cs"/>
                        </a:rPr>
                        <a:t>HART has direct oversight of the allocation of accessible homes</a:t>
                      </a:r>
                      <a:r>
                        <a:rPr lang="en-GB" sz="1500" kern="1200">
                          <a:solidFill>
                            <a:schemeClr val="dk1"/>
                          </a:solidFill>
                          <a:effectLst/>
                          <a:latin typeface="+mn-lt"/>
                          <a:ea typeface="+mn-ea"/>
                          <a:cs typeface="+mn-cs"/>
                        </a:rPr>
                        <a:t>, enabling a more person-centred approach to matching households to suitable properties and making best use of available stock.</a:t>
                      </a:r>
                    </a:p>
                    <a:p>
                      <a:pPr marL="285750" indent="-285750">
                        <a:spcAft>
                          <a:spcPts val="600"/>
                        </a:spcAft>
                        <a:buFont typeface="Wingdings" panose="05000000000000000000" pitchFamily="2" charset="2"/>
                        <a:buChar char="ü"/>
                      </a:pPr>
                      <a:r>
                        <a:rPr lang="en-GB" sz="1500" b="1" kern="1200">
                          <a:solidFill>
                            <a:schemeClr val="dk1"/>
                          </a:solidFill>
                          <a:effectLst/>
                          <a:latin typeface="+mn-lt"/>
                          <a:ea typeface="+mn-ea"/>
                          <a:cs typeface="+mn-cs"/>
                        </a:rPr>
                        <a:t>As void performance improved </a:t>
                      </a:r>
                      <a:r>
                        <a:rPr lang="en-GB" sz="1500" kern="1200">
                          <a:solidFill>
                            <a:schemeClr val="dk1"/>
                          </a:solidFill>
                          <a:effectLst/>
                          <a:latin typeface="+mn-lt"/>
                          <a:ea typeface="+mn-ea"/>
                          <a:cs typeface="+mn-cs"/>
                        </a:rPr>
                        <a:t>and more properties were brought back into use, the suspension enabled a significant proportion of additional supply to be directed towards homeless households.</a:t>
                      </a:r>
                    </a:p>
                    <a:p>
                      <a:pPr marL="285750" indent="-285750">
                        <a:spcAft>
                          <a:spcPts val="600"/>
                        </a:spcAft>
                        <a:buFont typeface="Wingdings" panose="05000000000000000000" pitchFamily="2" charset="2"/>
                        <a:buChar char="ü"/>
                      </a:pPr>
                      <a:r>
                        <a:rPr lang="en-GB" sz="1500" b="1" kern="1200">
                          <a:solidFill>
                            <a:schemeClr val="dk1"/>
                          </a:solidFill>
                          <a:effectLst/>
                          <a:latin typeface="+mn-lt"/>
                          <a:ea typeface="+mn-ea"/>
                          <a:cs typeface="+mn-cs"/>
                        </a:rPr>
                        <a:t>Faster letting of properties </a:t>
                      </a:r>
                      <a:r>
                        <a:rPr lang="en-GB" sz="1500" kern="1200">
                          <a:solidFill>
                            <a:schemeClr val="dk1"/>
                          </a:solidFill>
                          <a:effectLst/>
                          <a:latin typeface="+mn-lt"/>
                          <a:ea typeface="+mn-ea"/>
                          <a:cs typeface="+mn-cs"/>
                        </a:rPr>
                        <a:t>for temporary accommodation than for settled use.</a:t>
                      </a:r>
                    </a:p>
                    <a:p>
                      <a:pPr marL="285750" indent="-285750">
                        <a:spcAft>
                          <a:spcPts val="600"/>
                        </a:spcAft>
                        <a:buFont typeface="Wingdings" panose="05000000000000000000" pitchFamily="2" charset="2"/>
                        <a:buChar char="ü"/>
                      </a:pPr>
                      <a:r>
                        <a:rPr lang="en-GB" sz="1500" b="1" kern="1200">
                          <a:solidFill>
                            <a:schemeClr val="dk1"/>
                          </a:solidFill>
                          <a:effectLst/>
                          <a:latin typeface="+mn-lt"/>
                          <a:ea typeface="+mn-ea"/>
                          <a:cs typeface="+mn-cs"/>
                        </a:rPr>
                        <a:t>Over 350 households, including 200 families</a:t>
                      </a:r>
                      <a:r>
                        <a:rPr lang="en-GB" sz="1500" kern="1200">
                          <a:solidFill>
                            <a:schemeClr val="dk1"/>
                          </a:solidFill>
                          <a:effectLst/>
                          <a:latin typeface="+mn-lt"/>
                          <a:ea typeface="+mn-ea"/>
                          <a:cs typeface="+mn-cs"/>
                        </a:rPr>
                        <a:t>, have moved from </a:t>
                      </a:r>
                      <a:r>
                        <a:rPr lang="en-GB" sz="1500" b="1" kern="1200">
                          <a:solidFill>
                            <a:schemeClr val="dk1"/>
                          </a:solidFill>
                          <a:effectLst/>
                          <a:latin typeface="+mn-lt"/>
                          <a:ea typeface="+mn-ea"/>
                          <a:cs typeface="+mn-cs"/>
                        </a:rPr>
                        <a:t>unsuitable </a:t>
                      </a:r>
                      <a:r>
                        <a:rPr lang="en-GB" sz="1500" kern="1200">
                          <a:solidFill>
                            <a:schemeClr val="dk1"/>
                          </a:solidFill>
                          <a:effectLst/>
                          <a:latin typeface="+mn-lt"/>
                          <a:ea typeface="+mn-ea"/>
                          <a:cs typeface="+mn-cs"/>
                        </a:rPr>
                        <a:t>temporary accommodation into settled tenancies.</a:t>
                      </a:r>
                    </a:p>
                    <a:p>
                      <a:pPr marL="285750" indent="-285750">
                        <a:spcAft>
                          <a:spcPts val="600"/>
                        </a:spcAft>
                        <a:buFont typeface="Wingdings" panose="05000000000000000000" pitchFamily="2" charset="2"/>
                        <a:buChar char="ü"/>
                      </a:pPr>
                      <a:r>
                        <a:rPr lang="en-GB" sz="1500" kern="1200">
                          <a:solidFill>
                            <a:schemeClr val="dk1"/>
                          </a:solidFill>
                          <a:effectLst/>
                          <a:latin typeface="+mn-lt"/>
                          <a:ea typeface="+mn-ea"/>
                          <a:cs typeface="+mn-cs"/>
                        </a:rPr>
                        <a:t>Provides </a:t>
                      </a:r>
                      <a:r>
                        <a:rPr lang="en-GB" sz="1500" b="1" kern="1200">
                          <a:solidFill>
                            <a:schemeClr val="dk1"/>
                          </a:solidFill>
                          <a:effectLst/>
                          <a:latin typeface="+mn-lt"/>
                          <a:ea typeface="+mn-ea"/>
                          <a:cs typeface="+mn-cs"/>
                        </a:rPr>
                        <a:t>a safety net </a:t>
                      </a:r>
                      <a:r>
                        <a:rPr lang="en-GB" sz="1500" kern="1200">
                          <a:solidFill>
                            <a:schemeClr val="dk1"/>
                          </a:solidFill>
                          <a:effectLst/>
                          <a:latin typeface="+mn-lt"/>
                          <a:ea typeface="+mn-ea"/>
                          <a:cs typeface="+mn-cs"/>
                        </a:rPr>
                        <a:t>where the Council is unable to meet its duty to provide temporary accommodation.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indent="-285750">
                        <a:spcAft>
                          <a:spcPts val="600"/>
                        </a:spcAft>
                        <a:buFont typeface="Wingdings" panose="05000000000000000000" pitchFamily="2" charset="2"/>
                        <a:buChar char="v"/>
                      </a:pPr>
                      <a:r>
                        <a:rPr lang="en-GB" sz="1500" b="1" kern="1200" dirty="0">
                          <a:solidFill>
                            <a:schemeClr val="dk1"/>
                          </a:solidFill>
                          <a:effectLst/>
                          <a:latin typeface="+mn-lt"/>
                          <a:ea typeface="+mn-ea"/>
                          <a:cs typeface="+mn-cs"/>
                        </a:rPr>
                        <a:t>Modelling assumed that around 60%</a:t>
                      </a:r>
                      <a:r>
                        <a:rPr lang="en-GB" sz="1500" kern="1200" dirty="0">
                          <a:solidFill>
                            <a:schemeClr val="dk1"/>
                          </a:solidFill>
                          <a:effectLst/>
                          <a:latin typeface="+mn-lt"/>
                          <a:ea typeface="+mn-ea"/>
                          <a:cs typeface="+mn-cs"/>
                        </a:rPr>
                        <a:t> of available homes would be used as temporary accommodation; </a:t>
                      </a:r>
                      <a:r>
                        <a:rPr lang="en-GB" sz="1500" b="1" kern="1200" dirty="0">
                          <a:solidFill>
                            <a:schemeClr val="dk1"/>
                          </a:solidFill>
                          <a:effectLst/>
                          <a:latin typeface="+mn-lt"/>
                          <a:ea typeface="+mn-ea"/>
                          <a:cs typeface="+mn-cs"/>
                        </a:rPr>
                        <a:t>in practice this has been closer to 50%. </a:t>
                      </a:r>
                      <a:r>
                        <a:rPr lang="en-GB" sz="1500" kern="1200" dirty="0">
                          <a:solidFill>
                            <a:schemeClr val="dk1"/>
                          </a:solidFill>
                          <a:effectLst/>
                          <a:latin typeface="+mn-lt"/>
                          <a:ea typeface="+mn-ea"/>
                          <a:cs typeface="+mn-cs"/>
                        </a:rPr>
                        <a:t>Emergency responses to issues at buildings including </a:t>
                      </a:r>
                      <a:r>
                        <a:rPr lang="en-GB" sz="1500" kern="1200" dirty="0" err="1">
                          <a:solidFill>
                            <a:schemeClr val="dk1"/>
                          </a:solidFill>
                          <a:effectLst/>
                          <a:latin typeface="+mn-lt"/>
                          <a:ea typeface="+mn-ea"/>
                          <a:cs typeface="+mn-cs"/>
                        </a:rPr>
                        <a:t>Oxcars</a:t>
                      </a:r>
                      <a:r>
                        <a:rPr lang="en-GB" sz="1500" kern="1200" dirty="0">
                          <a:solidFill>
                            <a:schemeClr val="dk1"/>
                          </a:solidFill>
                          <a:effectLst/>
                          <a:latin typeface="+mn-lt"/>
                          <a:ea typeface="+mn-ea"/>
                          <a:cs typeface="+mn-cs"/>
                        </a:rPr>
                        <a:t> and </a:t>
                      </a:r>
                      <a:r>
                        <a:rPr lang="en-GB" sz="1500" kern="1200" dirty="0" err="1">
                          <a:solidFill>
                            <a:schemeClr val="dk1"/>
                          </a:solidFill>
                          <a:effectLst/>
                          <a:latin typeface="+mn-lt"/>
                          <a:ea typeface="+mn-ea"/>
                          <a:cs typeface="+mn-cs"/>
                        </a:rPr>
                        <a:t>Inchmickery</a:t>
                      </a:r>
                      <a:r>
                        <a:rPr lang="en-GB" sz="1500" kern="1200" dirty="0">
                          <a:solidFill>
                            <a:schemeClr val="dk1"/>
                          </a:solidFill>
                          <a:effectLst/>
                          <a:latin typeface="+mn-lt"/>
                          <a:ea typeface="+mn-ea"/>
                          <a:cs typeface="+mn-cs"/>
                        </a:rPr>
                        <a:t> required around 100 properties to be redirected, affecting delivery against the model.</a:t>
                      </a:r>
                    </a:p>
                    <a:p>
                      <a:pPr marL="285750" indent="-285750">
                        <a:spcAft>
                          <a:spcPts val="600"/>
                        </a:spcAft>
                        <a:buFont typeface="Wingdings" panose="05000000000000000000" pitchFamily="2" charset="2"/>
                        <a:buChar char="v"/>
                      </a:pPr>
                      <a:r>
                        <a:rPr lang="en-GB" sz="1500" kern="1200" dirty="0">
                          <a:solidFill>
                            <a:schemeClr val="dk1"/>
                          </a:solidFill>
                          <a:effectLst/>
                          <a:latin typeface="+mn-lt"/>
                          <a:ea typeface="+mn-ea"/>
                          <a:cs typeface="+mn-cs"/>
                        </a:rPr>
                        <a:t>Households can continue to bid for RSL homes; however, some RSLs advertise properties for movers only, </a:t>
                      </a:r>
                      <a:r>
                        <a:rPr lang="en-GB" sz="1500" b="1" kern="1200" dirty="0">
                          <a:solidFill>
                            <a:schemeClr val="dk1"/>
                          </a:solidFill>
                          <a:effectLst/>
                          <a:latin typeface="+mn-lt"/>
                          <a:ea typeface="+mn-ea"/>
                          <a:cs typeface="+mn-cs"/>
                        </a:rPr>
                        <a:t>limiting opportunities for CEC tenants </a:t>
                      </a:r>
                      <a:r>
                        <a:rPr lang="en-GB" sz="1500" kern="1200" dirty="0">
                          <a:solidFill>
                            <a:schemeClr val="dk1"/>
                          </a:solidFill>
                          <a:effectLst/>
                          <a:latin typeface="+mn-lt"/>
                          <a:ea typeface="+mn-ea"/>
                          <a:cs typeface="+mn-cs"/>
                        </a:rPr>
                        <a:t>affected by the suspension.</a:t>
                      </a:r>
                    </a:p>
                    <a:p>
                      <a:pPr marL="285750" indent="-285750">
                        <a:spcAft>
                          <a:spcPts val="600"/>
                        </a:spcAft>
                        <a:buFont typeface="Wingdings" panose="05000000000000000000" pitchFamily="2" charset="2"/>
                        <a:buChar char="v"/>
                      </a:pPr>
                      <a:r>
                        <a:rPr lang="en-GB" sz="1500" b="1" kern="1200" dirty="0">
                          <a:solidFill>
                            <a:schemeClr val="dk1"/>
                          </a:solidFill>
                          <a:effectLst/>
                          <a:latin typeface="+mn-lt"/>
                          <a:ea typeface="+mn-ea"/>
                          <a:cs typeface="+mn-cs"/>
                        </a:rPr>
                        <a:t>More households are remaining in temporary accommodation</a:t>
                      </a:r>
                      <a:r>
                        <a:rPr lang="en-GB" sz="1500" kern="1200" dirty="0">
                          <a:solidFill>
                            <a:schemeClr val="dk1"/>
                          </a:solidFill>
                          <a:effectLst/>
                          <a:latin typeface="+mn-lt"/>
                          <a:ea typeface="+mn-ea"/>
                          <a:cs typeface="+mn-cs"/>
                        </a:rPr>
                        <a:t>, with fewer able to secure a settled outcome through a CEC home.</a:t>
                      </a:r>
                    </a:p>
                    <a:p>
                      <a:pPr marL="285750" indent="-285750">
                        <a:spcAft>
                          <a:spcPts val="600"/>
                        </a:spcAft>
                        <a:buFont typeface="Wingdings" panose="05000000000000000000" pitchFamily="2" charset="2"/>
                        <a:buChar char="v"/>
                      </a:pPr>
                      <a:r>
                        <a:rPr lang="en-GB" sz="1500" b="1" kern="1200" dirty="0">
                          <a:solidFill>
                            <a:schemeClr val="dk1"/>
                          </a:solidFill>
                          <a:effectLst/>
                          <a:latin typeface="+mn-lt"/>
                          <a:ea typeface="+mn-ea"/>
                          <a:cs typeface="+mn-cs"/>
                        </a:rPr>
                        <a:t>Increased demand </a:t>
                      </a:r>
                      <a:r>
                        <a:rPr lang="en-GB" sz="1500" kern="1200" dirty="0">
                          <a:solidFill>
                            <a:schemeClr val="dk1"/>
                          </a:solidFill>
                          <a:effectLst/>
                          <a:latin typeface="+mn-lt"/>
                          <a:ea typeface="+mn-ea"/>
                          <a:cs typeface="+mn-cs"/>
                        </a:rPr>
                        <a:t>for available RSL homes advertised through EdIndex/Key to Choice.</a:t>
                      </a:r>
                    </a:p>
                    <a:p>
                      <a:pPr marL="285750" indent="-285750">
                        <a:spcAft>
                          <a:spcPts val="600"/>
                        </a:spcAft>
                        <a:buFont typeface="Wingdings" panose="05000000000000000000" pitchFamily="2" charset="2"/>
                        <a:buChar char="v"/>
                      </a:pPr>
                      <a:r>
                        <a:rPr lang="en-GB" sz="1500" b="1" kern="1200" dirty="0">
                          <a:solidFill>
                            <a:schemeClr val="dk1"/>
                          </a:solidFill>
                          <a:effectLst/>
                          <a:latin typeface="+mn-lt"/>
                          <a:ea typeface="+mn-ea"/>
                          <a:cs typeface="+mn-cs"/>
                        </a:rPr>
                        <a:t>Deputations, complaints and other feedback </a:t>
                      </a:r>
                      <a:r>
                        <a:rPr lang="en-GB" sz="1500" kern="1200" dirty="0">
                          <a:solidFill>
                            <a:schemeClr val="dk1"/>
                          </a:solidFill>
                          <a:effectLst/>
                          <a:latin typeface="+mn-lt"/>
                          <a:ea typeface="+mn-ea"/>
                          <a:cs typeface="+mn-cs"/>
                        </a:rPr>
                        <a:t>indicate frustration among applicants unable to bid for CEC homes, alongside concerns about the perceived fairness of the current arrangements.</a:t>
                      </a:r>
                    </a:p>
                    <a:p>
                      <a:pPr marL="285750" indent="-285750">
                        <a:spcAft>
                          <a:spcPts val="600"/>
                        </a:spcAft>
                        <a:buFont typeface="Wingdings" panose="05000000000000000000" pitchFamily="2" charset="2"/>
                        <a:buChar char="v"/>
                      </a:pPr>
                      <a:r>
                        <a:rPr lang="en-GB" sz="1500" kern="1200" dirty="0">
                          <a:solidFill>
                            <a:schemeClr val="dk1"/>
                          </a:solidFill>
                          <a:effectLst/>
                          <a:latin typeface="+mn-lt"/>
                          <a:ea typeface="+mn-ea"/>
                          <a:cs typeface="+mn-cs"/>
                        </a:rPr>
                        <a:t>A flipping approach has been developed to support the transition from the suspension. </a:t>
                      </a:r>
                      <a:r>
                        <a:rPr lang="en-GB" sz="1500" b="1" kern="1200" dirty="0">
                          <a:solidFill>
                            <a:schemeClr val="dk1"/>
                          </a:solidFill>
                          <a:effectLst/>
                          <a:latin typeface="+mn-lt"/>
                          <a:ea typeface="+mn-ea"/>
                          <a:cs typeface="+mn-cs"/>
                        </a:rPr>
                        <a:t>Not all of the 850+ settled homes used during the suspension will immediately return to HRA settled stock</a:t>
                      </a:r>
                      <a:r>
                        <a:rPr lang="en-GB" sz="1500" kern="1200" dirty="0">
                          <a:solidFill>
                            <a:schemeClr val="dk1"/>
                          </a:solidFill>
                          <a:effectLst/>
                          <a:latin typeface="+mn-lt"/>
                          <a:ea typeface="+mn-ea"/>
                          <a:cs typeface="+mn-cs"/>
                        </a:rPr>
                        <a:t>, as some households may refuse an offer of having their temporary accommodation flipped.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27635133"/>
                  </a:ext>
                </a:extLst>
              </a:tr>
            </a:tbl>
          </a:graphicData>
        </a:graphic>
      </p:graphicFrame>
      <p:graphicFrame>
        <p:nvGraphicFramePr>
          <p:cNvPr id="4" name="Table 3">
            <a:extLst>
              <a:ext uri="{FF2B5EF4-FFF2-40B4-BE49-F238E27FC236}">
                <a16:creationId xmlns:a16="http://schemas.microsoft.com/office/drawing/2014/main" id="{3F6485C8-1042-F91D-CAAE-80A1BBC5DED2}"/>
              </a:ext>
            </a:extLst>
          </p:cNvPr>
          <p:cNvGraphicFramePr>
            <a:graphicFrameLocks noGrp="1"/>
          </p:cNvGraphicFramePr>
          <p:nvPr>
            <p:extLst>
              <p:ext uri="{D42A27DB-BD31-4B8C-83A1-F6EECF244321}">
                <p14:modId xmlns:p14="http://schemas.microsoft.com/office/powerpoint/2010/main" val="3261634130"/>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042847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98B8-BA2B-2829-F56C-B77BA0CCEC08}"/>
              </a:ext>
            </a:extLst>
          </p:cNvPr>
          <p:cNvSpPr>
            <a:spLocks noGrp="1"/>
          </p:cNvSpPr>
          <p:nvPr>
            <p:ph type="title"/>
          </p:nvPr>
        </p:nvSpPr>
        <p:spPr>
          <a:xfrm>
            <a:off x="265174" y="38425"/>
            <a:ext cx="10515600" cy="1325563"/>
          </a:xfrm>
        </p:spPr>
        <p:txBody>
          <a:bodyPr/>
          <a:lstStyle/>
          <a:p>
            <a:r>
              <a:rPr lang="en-GB" b="1"/>
              <a:t>Lets during the Suspension</a:t>
            </a:r>
          </a:p>
        </p:txBody>
      </p:sp>
      <p:pic>
        <p:nvPicPr>
          <p:cNvPr id="9" name="Picture 8">
            <a:extLst>
              <a:ext uri="{FF2B5EF4-FFF2-40B4-BE49-F238E27FC236}">
                <a16:creationId xmlns:a16="http://schemas.microsoft.com/office/drawing/2014/main" id="{75D2A1C5-0F66-FDF1-1512-91531A9C0F3D}"/>
              </a:ext>
            </a:extLst>
          </p:cNvPr>
          <p:cNvPicPr>
            <a:picLocks noChangeAspect="1"/>
          </p:cNvPicPr>
          <p:nvPr/>
        </p:nvPicPr>
        <p:blipFill>
          <a:blip r:embed="rId3"/>
          <a:stretch>
            <a:fillRect/>
          </a:stretch>
        </p:blipFill>
        <p:spPr>
          <a:xfrm>
            <a:off x="6230823" y="1482384"/>
            <a:ext cx="5733288" cy="2592164"/>
          </a:xfrm>
          <a:prstGeom prst="rect">
            <a:avLst/>
          </a:prstGeom>
        </p:spPr>
      </p:pic>
      <p:graphicFrame>
        <p:nvGraphicFramePr>
          <p:cNvPr id="10" name="Chart 9">
            <a:extLst>
              <a:ext uri="{FF2B5EF4-FFF2-40B4-BE49-F238E27FC236}">
                <a16:creationId xmlns:a16="http://schemas.microsoft.com/office/drawing/2014/main" id="{7B0BB6C9-E6E2-98C7-FE35-60501B67CBE8}"/>
              </a:ext>
            </a:extLst>
          </p:cNvPr>
          <p:cNvGraphicFramePr>
            <a:graphicFrameLocks/>
          </p:cNvGraphicFramePr>
          <p:nvPr>
            <p:extLst>
              <p:ext uri="{D42A27DB-BD31-4B8C-83A1-F6EECF244321}">
                <p14:modId xmlns:p14="http://schemas.microsoft.com/office/powerpoint/2010/main" val="2395036902"/>
              </p:ext>
            </p:extLst>
          </p:nvPr>
        </p:nvGraphicFramePr>
        <p:xfrm>
          <a:off x="5874342" y="4021019"/>
          <a:ext cx="6052484" cy="2821750"/>
        </p:xfrm>
        <a:graphic>
          <a:graphicData uri="http://schemas.openxmlformats.org/drawingml/2006/chart">
            <c:chart xmlns:c="http://schemas.openxmlformats.org/drawingml/2006/chart" xmlns:r="http://schemas.openxmlformats.org/officeDocument/2006/relationships" r:id="rId4"/>
          </a:graphicData>
        </a:graphic>
      </p:graphicFrame>
      <p:sp>
        <p:nvSpPr>
          <p:cNvPr id="11" name="Content Placeholder 2">
            <a:extLst>
              <a:ext uri="{FF2B5EF4-FFF2-40B4-BE49-F238E27FC236}">
                <a16:creationId xmlns:a16="http://schemas.microsoft.com/office/drawing/2014/main" id="{F8463954-F7A1-2925-E592-0E53C64C17E4}"/>
              </a:ext>
            </a:extLst>
          </p:cNvPr>
          <p:cNvSpPr txBox="1">
            <a:spLocks/>
          </p:cNvSpPr>
          <p:nvPr/>
        </p:nvSpPr>
        <p:spPr>
          <a:xfrm>
            <a:off x="6693763" y="1146893"/>
            <a:ext cx="5160264" cy="600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t>Table 1. </a:t>
            </a:r>
          </a:p>
        </p:txBody>
      </p:sp>
      <p:graphicFrame>
        <p:nvGraphicFramePr>
          <p:cNvPr id="16" name="Table 15">
            <a:extLst>
              <a:ext uri="{FF2B5EF4-FFF2-40B4-BE49-F238E27FC236}">
                <a16:creationId xmlns:a16="http://schemas.microsoft.com/office/drawing/2014/main" id="{93762552-2918-DF42-B6EE-DEACA5FC70D7}"/>
              </a:ext>
            </a:extLst>
          </p:cNvPr>
          <p:cNvGraphicFramePr>
            <a:graphicFrameLocks noGrp="1"/>
          </p:cNvGraphicFramePr>
          <p:nvPr>
            <p:extLst>
              <p:ext uri="{D42A27DB-BD31-4B8C-83A1-F6EECF244321}">
                <p14:modId xmlns:p14="http://schemas.microsoft.com/office/powerpoint/2010/main" val="2366043484"/>
              </p:ext>
            </p:extLst>
          </p:nvPr>
        </p:nvGraphicFramePr>
        <p:xfrm>
          <a:off x="313905" y="1166242"/>
          <a:ext cx="6269774" cy="2722880"/>
        </p:xfrm>
        <a:graphic>
          <a:graphicData uri="http://schemas.openxmlformats.org/drawingml/2006/table">
            <a:tbl>
              <a:tblPr firstRow="1" bandRow="1">
                <a:tableStyleId>{5C22544A-7EE6-4342-B048-85BDC9FD1C3A}</a:tableStyleId>
              </a:tblPr>
              <a:tblGrid>
                <a:gridCol w="6269774">
                  <a:extLst>
                    <a:ext uri="{9D8B030D-6E8A-4147-A177-3AD203B41FA5}">
                      <a16:colId xmlns:a16="http://schemas.microsoft.com/office/drawing/2014/main" val="2772561751"/>
                    </a:ext>
                  </a:extLst>
                </a:gridCol>
              </a:tblGrid>
              <a:tr h="2498994">
                <a:tc>
                  <a:txBody>
                    <a:bodyPr/>
                    <a:lstStyle/>
                    <a:p>
                      <a:pPr marL="285750" indent="-285750">
                        <a:spcAft>
                          <a:spcPts val="400"/>
                        </a:spcAft>
                        <a:buFont typeface="Arial" panose="020B0604020202020204" pitchFamily="34" charset="0"/>
                        <a:buChar char="•"/>
                      </a:pPr>
                      <a:r>
                        <a:rPr lang="en-GB" sz="1200" b="0">
                          <a:solidFill>
                            <a:schemeClr val="tx1"/>
                          </a:solidFill>
                        </a:rPr>
                        <a:t>Between 28 April 2025 and 10 July 2026, 1,688 properties have been transferred for use as temporary accommodation or direct let as per the interim procedure (table 1)</a:t>
                      </a:r>
                    </a:p>
                    <a:p>
                      <a:pPr marL="285750" indent="-285750">
                        <a:spcAft>
                          <a:spcPts val="400"/>
                        </a:spcAft>
                        <a:buFont typeface="Arial" panose="020B0604020202020204" pitchFamily="34" charset="0"/>
                        <a:buChar char="•"/>
                      </a:pPr>
                      <a:r>
                        <a:rPr lang="en-GB" sz="1200" b="0">
                          <a:solidFill>
                            <a:schemeClr val="tx1"/>
                          </a:solidFill>
                        </a:rPr>
                        <a:t>The main benefit of the suspension is the time taken to let a property for use as temporary accommodation.</a:t>
                      </a:r>
                    </a:p>
                    <a:p>
                      <a:pPr marL="285750" indent="-285750">
                        <a:spcAft>
                          <a:spcPts val="400"/>
                        </a:spcAft>
                        <a:buFont typeface="Arial" panose="020B0604020202020204" pitchFamily="34" charset="0"/>
                        <a:buChar char="•"/>
                      </a:pPr>
                      <a:r>
                        <a:rPr lang="en-GB" sz="1200" b="0">
                          <a:solidFill>
                            <a:schemeClr val="tx1"/>
                          </a:solidFill>
                        </a:rPr>
                        <a:t>When letting a settled home, the applicant is entitled to view the property, 24 hours to consider the offer, sign up, etc., whereas with temporary accommodation sign up can take place on the day (once the property has been furnished).</a:t>
                      </a:r>
                    </a:p>
                    <a:p>
                      <a:pPr marL="285750" indent="-285750">
                        <a:spcAft>
                          <a:spcPts val="400"/>
                        </a:spcAft>
                        <a:buFont typeface="Arial" panose="020B0604020202020204" pitchFamily="34" charset="0"/>
                        <a:buChar char="•"/>
                      </a:pPr>
                      <a:r>
                        <a:rPr lang="en-GB" sz="1200" b="0">
                          <a:solidFill>
                            <a:schemeClr val="tx1"/>
                          </a:solidFill>
                        </a:rPr>
                        <a:t>A high number of households are booked in within the first 7 days where the property was used as temporary accommodation </a:t>
                      </a:r>
                    </a:p>
                    <a:p>
                      <a:pPr marL="285750" indent="-285750">
                        <a:spcAft>
                          <a:spcPts val="400"/>
                        </a:spcAft>
                        <a:buFont typeface="Arial" panose="020B0604020202020204" pitchFamily="34" charset="0"/>
                        <a:buChar char="•"/>
                      </a:pPr>
                      <a:r>
                        <a:rPr lang="en-GB" sz="1200" b="0">
                          <a:solidFill>
                            <a:schemeClr val="tx1"/>
                          </a:solidFill>
                        </a:rPr>
                        <a:t>The average time taken for all properties to be let as settled accommodation were twice as long as use for temporary accommodation for all bedroom sizes</a:t>
                      </a:r>
                    </a:p>
                    <a:p>
                      <a:pPr marL="285750" indent="-285750">
                        <a:spcAft>
                          <a:spcPts val="400"/>
                        </a:spcAft>
                        <a:buFont typeface="Arial" panose="020B0604020202020204" pitchFamily="34" charset="0"/>
                        <a:buChar char="•"/>
                      </a:pPr>
                      <a:r>
                        <a:rPr lang="en-GB" sz="1200" b="0">
                          <a:solidFill>
                            <a:schemeClr val="tx1"/>
                          </a:solidFill>
                        </a:rPr>
                        <a:t>Regardless of the suspension, normal levels of lets would not be able to keep up with demand.</a:t>
                      </a:r>
                      <a:endParaRPr lang="en-GB" sz="12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88263087"/>
                  </a:ext>
                </a:extLst>
              </a:tr>
            </a:tbl>
          </a:graphicData>
        </a:graphic>
      </p:graphicFrame>
      <p:graphicFrame>
        <p:nvGraphicFramePr>
          <p:cNvPr id="20" name="Chart 19">
            <a:extLst>
              <a:ext uri="{FF2B5EF4-FFF2-40B4-BE49-F238E27FC236}">
                <a16:creationId xmlns:a16="http://schemas.microsoft.com/office/drawing/2014/main" id="{9D1D6F38-3DB8-5481-1808-1DA9541A8C91}"/>
              </a:ext>
            </a:extLst>
          </p:cNvPr>
          <p:cNvGraphicFramePr>
            <a:graphicFrameLocks/>
          </p:cNvGraphicFramePr>
          <p:nvPr>
            <p:extLst>
              <p:ext uri="{D42A27DB-BD31-4B8C-83A1-F6EECF244321}">
                <p14:modId xmlns:p14="http://schemas.microsoft.com/office/powerpoint/2010/main" val="2263219279"/>
              </p:ext>
            </p:extLst>
          </p:nvPr>
        </p:nvGraphicFramePr>
        <p:xfrm>
          <a:off x="313905" y="4076375"/>
          <a:ext cx="5343144"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4" name="Content Placeholder 2">
            <a:extLst>
              <a:ext uri="{FF2B5EF4-FFF2-40B4-BE49-F238E27FC236}">
                <a16:creationId xmlns:a16="http://schemas.microsoft.com/office/drawing/2014/main" id="{D1270E84-8CD6-2101-2923-5E4585B5C741}"/>
              </a:ext>
            </a:extLst>
          </p:cNvPr>
          <p:cNvSpPr txBox="1">
            <a:spLocks/>
          </p:cNvSpPr>
          <p:nvPr/>
        </p:nvSpPr>
        <p:spPr>
          <a:xfrm>
            <a:off x="128106" y="4021019"/>
            <a:ext cx="5160264" cy="600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t>Figure 1.</a:t>
            </a:r>
          </a:p>
        </p:txBody>
      </p:sp>
      <p:sp>
        <p:nvSpPr>
          <p:cNvPr id="6" name="Content Placeholder 2">
            <a:extLst>
              <a:ext uri="{FF2B5EF4-FFF2-40B4-BE49-F238E27FC236}">
                <a16:creationId xmlns:a16="http://schemas.microsoft.com/office/drawing/2014/main" id="{EE11AAE2-09AA-81A2-9C14-33249CC88666}"/>
              </a:ext>
            </a:extLst>
          </p:cNvPr>
          <p:cNvSpPr txBox="1">
            <a:spLocks/>
          </p:cNvSpPr>
          <p:nvPr/>
        </p:nvSpPr>
        <p:spPr>
          <a:xfrm>
            <a:off x="5859296" y="4015520"/>
            <a:ext cx="5160264" cy="600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t>Figure 2.</a:t>
            </a:r>
          </a:p>
        </p:txBody>
      </p:sp>
      <p:graphicFrame>
        <p:nvGraphicFramePr>
          <p:cNvPr id="5" name="Table 4">
            <a:extLst>
              <a:ext uri="{FF2B5EF4-FFF2-40B4-BE49-F238E27FC236}">
                <a16:creationId xmlns:a16="http://schemas.microsoft.com/office/drawing/2014/main" id="{60020D3F-7BB1-DDA0-65CF-1DB7F2C66C08}"/>
              </a:ext>
            </a:extLst>
          </p:cNvPr>
          <p:cNvGraphicFramePr>
            <a:graphicFrameLocks noGrp="1"/>
          </p:cNvGraphicFramePr>
          <p:nvPr>
            <p:extLst>
              <p:ext uri="{D42A27DB-BD31-4B8C-83A1-F6EECF244321}">
                <p14:modId xmlns:p14="http://schemas.microsoft.com/office/powerpoint/2010/main" val="2998613221"/>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339628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8203-5E48-960C-5F07-643137A59A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4B98C-8E3E-C861-EC93-A2DFA0B31058}"/>
              </a:ext>
            </a:extLst>
          </p:cNvPr>
          <p:cNvSpPr>
            <a:spLocks noGrp="1"/>
          </p:cNvSpPr>
          <p:nvPr>
            <p:ph type="title"/>
          </p:nvPr>
        </p:nvSpPr>
        <p:spPr>
          <a:xfrm>
            <a:off x="425301" y="168507"/>
            <a:ext cx="10515600" cy="1325563"/>
          </a:xfrm>
        </p:spPr>
        <p:txBody>
          <a:bodyPr/>
          <a:lstStyle/>
          <a:p>
            <a:r>
              <a:rPr lang="en-GB" b="1"/>
              <a:t>Stock Data</a:t>
            </a:r>
          </a:p>
        </p:txBody>
      </p:sp>
      <p:graphicFrame>
        <p:nvGraphicFramePr>
          <p:cNvPr id="4" name="Table 3">
            <a:extLst>
              <a:ext uri="{FF2B5EF4-FFF2-40B4-BE49-F238E27FC236}">
                <a16:creationId xmlns:a16="http://schemas.microsoft.com/office/drawing/2014/main" id="{0850A79B-6C7E-F6F9-382F-7702BE4933C8}"/>
              </a:ext>
            </a:extLst>
          </p:cNvPr>
          <p:cNvGraphicFramePr>
            <a:graphicFrameLocks noGrp="1"/>
          </p:cNvGraphicFramePr>
          <p:nvPr>
            <p:extLst>
              <p:ext uri="{D42A27DB-BD31-4B8C-83A1-F6EECF244321}">
                <p14:modId xmlns:p14="http://schemas.microsoft.com/office/powerpoint/2010/main" val="3581733206"/>
              </p:ext>
            </p:extLst>
          </p:nvPr>
        </p:nvGraphicFramePr>
        <p:xfrm>
          <a:off x="4782053" y="1494070"/>
          <a:ext cx="7212417" cy="4937761"/>
        </p:xfrm>
        <a:graphic>
          <a:graphicData uri="http://schemas.openxmlformats.org/drawingml/2006/table">
            <a:tbl>
              <a:tblPr firstRow="1" bandRow="1">
                <a:tableStyleId>{5C22544A-7EE6-4342-B048-85BDC9FD1C3A}</a:tableStyleId>
              </a:tblPr>
              <a:tblGrid>
                <a:gridCol w="1900669">
                  <a:extLst>
                    <a:ext uri="{9D8B030D-6E8A-4147-A177-3AD203B41FA5}">
                      <a16:colId xmlns:a16="http://schemas.microsoft.com/office/drawing/2014/main" val="1825051067"/>
                    </a:ext>
                  </a:extLst>
                </a:gridCol>
                <a:gridCol w="1559299">
                  <a:extLst>
                    <a:ext uri="{9D8B030D-6E8A-4147-A177-3AD203B41FA5}">
                      <a16:colId xmlns:a16="http://schemas.microsoft.com/office/drawing/2014/main" val="2255682589"/>
                    </a:ext>
                  </a:extLst>
                </a:gridCol>
                <a:gridCol w="1486981">
                  <a:extLst>
                    <a:ext uri="{9D8B030D-6E8A-4147-A177-3AD203B41FA5}">
                      <a16:colId xmlns:a16="http://schemas.microsoft.com/office/drawing/2014/main" val="755386005"/>
                    </a:ext>
                  </a:extLst>
                </a:gridCol>
                <a:gridCol w="2265468">
                  <a:extLst>
                    <a:ext uri="{9D8B030D-6E8A-4147-A177-3AD203B41FA5}">
                      <a16:colId xmlns:a16="http://schemas.microsoft.com/office/drawing/2014/main" val="3006048614"/>
                    </a:ext>
                  </a:extLst>
                </a:gridCol>
              </a:tblGrid>
              <a:tr h="726821">
                <a:tc>
                  <a:txBody>
                    <a:bodyPr/>
                    <a:lstStyle/>
                    <a:p>
                      <a:pPr algn="ctr"/>
                      <a:r>
                        <a:rPr lang="en-GB">
                          <a:solidFill>
                            <a:schemeClr val="accent3">
                              <a:lumMod val="50000"/>
                            </a:schemeClr>
                          </a:solidFill>
                        </a:rPr>
                        <a:t>Number of bedrooms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solidFill>
                            <a:schemeClr val="accent6">
                              <a:lumMod val="50000"/>
                            </a:schemeClr>
                          </a:solidFill>
                        </a:rPr>
                        <a:t>CEC owned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GB">
                          <a:solidFill>
                            <a:schemeClr val="accent4">
                              <a:lumMod val="20000"/>
                              <a:lumOff val="80000"/>
                            </a:schemeClr>
                          </a:solidFill>
                        </a:rPr>
                        <a:t>RSL owned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en-GB">
                          <a:solidFill>
                            <a:schemeClr val="bg2">
                              <a:lumMod val="50000"/>
                            </a:schemeClr>
                          </a:solidFill>
                        </a:rPr>
                        <a:t>Total stock citywide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3873150658"/>
                  </a:ext>
                </a:extLst>
              </a:tr>
              <a:tr h="421094">
                <a:tc>
                  <a:txBody>
                    <a:bodyPr/>
                    <a:lstStyle/>
                    <a:p>
                      <a:pPr algn="ctr"/>
                      <a:r>
                        <a:rPr lang="en-GB"/>
                        <a:t>Studio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234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638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872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2084245"/>
                  </a:ext>
                </a:extLst>
              </a:tr>
              <a:tr h="421094">
                <a:tc>
                  <a:txBody>
                    <a:bodyPr/>
                    <a:lstStyle/>
                    <a:p>
                      <a:pPr algn="ctr"/>
                      <a:r>
                        <a:rPr lang="en-GB"/>
                        <a:t>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5,419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8,567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13,986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737717"/>
                  </a:ext>
                </a:extLst>
              </a:tr>
              <a:tr h="421094">
                <a:tc>
                  <a:txBody>
                    <a:bodyPr/>
                    <a:lstStyle/>
                    <a:p>
                      <a:pPr algn="ctr"/>
                      <a:r>
                        <a:rPr lang="en-GB"/>
                        <a:t>Two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9,898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7,581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17,479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3131746"/>
                  </a:ext>
                </a:extLst>
              </a:tr>
              <a:tr h="421094">
                <a:tc>
                  <a:txBody>
                    <a:bodyPr/>
                    <a:lstStyle/>
                    <a:p>
                      <a:pPr algn="ctr"/>
                      <a:r>
                        <a:rPr lang="en-GB"/>
                        <a:t>Three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3,552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2,564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6,116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8432642"/>
                  </a:ext>
                </a:extLst>
              </a:tr>
              <a:tr h="421094">
                <a:tc>
                  <a:txBody>
                    <a:bodyPr/>
                    <a:lstStyle/>
                    <a:p>
                      <a:pPr algn="ctr"/>
                      <a:r>
                        <a:rPr lang="en-GB"/>
                        <a:t>Four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531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981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5030459"/>
                  </a:ext>
                </a:extLst>
              </a:tr>
              <a:tr h="421094">
                <a:tc>
                  <a:txBody>
                    <a:bodyPr/>
                    <a:lstStyle/>
                    <a:p>
                      <a:pPr algn="ctr"/>
                      <a:r>
                        <a:rPr lang="en-GB"/>
                        <a:t>Five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3976254"/>
                  </a:ext>
                </a:extLst>
              </a:tr>
              <a:tr h="421094">
                <a:tc>
                  <a:txBody>
                    <a:bodyPr/>
                    <a:lstStyle/>
                    <a:p>
                      <a:pPr algn="ctr"/>
                      <a:r>
                        <a:rPr lang="en-GB"/>
                        <a:t>Six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531243"/>
                  </a:ext>
                </a:extLst>
              </a:tr>
              <a:tr h="421094">
                <a:tc>
                  <a:txBody>
                    <a:bodyPr/>
                    <a:lstStyle/>
                    <a:p>
                      <a:pPr algn="ctr"/>
                      <a:r>
                        <a:rPr lang="en-GB"/>
                        <a:t>Seven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6966559"/>
                  </a:ext>
                </a:extLst>
              </a:tr>
              <a:tr h="421094">
                <a:tc>
                  <a:txBody>
                    <a:bodyPr/>
                    <a:lstStyle/>
                    <a:p>
                      <a:pPr algn="ctr"/>
                      <a:r>
                        <a:rPr lang="en-GB"/>
                        <a:t>Eight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3228817"/>
                  </a:ext>
                </a:extLst>
              </a:tr>
              <a:tr h="421094">
                <a:tc>
                  <a:txBody>
                    <a:bodyPr/>
                    <a:lstStyle/>
                    <a:p>
                      <a:pPr algn="ctr"/>
                      <a:r>
                        <a:rPr lang="en-GB"/>
                        <a:t>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8677582"/>
                  </a:ext>
                </a:extLst>
              </a:tr>
            </a:tbl>
          </a:graphicData>
        </a:graphic>
      </p:graphicFrame>
      <p:graphicFrame>
        <p:nvGraphicFramePr>
          <p:cNvPr id="8" name="Table 7">
            <a:extLst>
              <a:ext uri="{FF2B5EF4-FFF2-40B4-BE49-F238E27FC236}">
                <a16:creationId xmlns:a16="http://schemas.microsoft.com/office/drawing/2014/main" id="{66F201AF-C224-C5D0-DA05-0D9771AB330A}"/>
              </a:ext>
            </a:extLst>
          </p:cNvPr>
          <p:cNvGraphicFramePr>
            <a:graphicFrameLocks noGrp="1"/>
          </p:cNvGraphicFramePr>
          <p:nvPr>
            <p:extLst>
              <p:ext uri="{D42A27DB-BD31-4B8C-83A1-F6EECF244321}">
                <p14:modId xmlns:p14="http://schemas.microsoft.com/office/powerpoint/2010/main" val="2379937479"/>
              </p:ext>
            </p:extLst>
          </p:nvPr>
        </p:nvGraphicFramePr>
        <p:xfrm>
          <a:off x="425301" y="1496016"/>
          <a:ext cx="4116881" cy="4937760"/>
        </p:xfrm>
        <a:graphic>
          <a:graphicData uri="http://schemas.openxmlformats.org/drawingml/2006/table">
            <a:tbl>
              <a:tblPr firstRow="1" bandRow="1">
                <a:tableStyleId>{073A0DAA-6AF3-43AB-8588-CEC1D06C72B9}</a:tableStyleId>
              </a:tblPr>
              <a:tblGrid>
                <a:gridCol w="4116881">
                  <a:extLst>
                    <a:ext uri="{9D8B030D-6E8A-4147-A177-3AD203B41FA5}">
                      <a16:colId xmlns:a16="http://schemas.microsoft.com/office/drawing/2014/main" val="3496959631"/>
                    </a:ext>
                  </a:extLst>
                </a:gridCol>
              </a:tblGrid>
              <a:tr h="370840">
                <a:tc>
                  <a:txBody>
                    <a:bodyPr/>
                    <a:lstStyle/>
                    <a:p>
                      <a:pPr marL="285750" indent="-285750">
                        <a:spcAft>
                          <a:spcPts val="1200"/>
                        </a:spcAft>
                        <a:buFont typeface="Arial" panose="020B0604020202020204" pitchFamily="34" charset="0"/>
                        <a:buChar char="•"/>
                      </a:pPr>
                      <a:r>
                        <a:rPr lang="en-GB" b="0">
                          <a:solidFill>
                            <a:schemeClr val="tx1"/>
                          </a:solidFill>
                        </a:rPr>
                        <a:t>There are c.76 five+ bedroom properties which do not exist in current stock levels to meet demand for homeless households.</a:t>
                      </a:r>
                    </a:p>
                    <a:p>
                      <a:pPr marL="285750" indent="-285750">
                        <a:spcAft>
                          <a:spcPts val="1200"/>
                        </a:spcAft>
                        <a:buFont typeface="Arial" panose="020B0604020202020204" pitchFamily="34" charset="0"/>
                        <a:buChar char="•"/>
                      </a:pPr>
                      <a:r>
                        <a:rPr lang="en-GB" b="0">
                          <a:solidFill>
                            <a:schemeClr val="tx1"/>
                          </a:solidFill>
                        </a:rPr>
                        <a:t>As there have been 850+ CEC settled homes used for use as temporary accommodation, this has reduced the overall number of stock. </a:t>
                      </a:r>
                    </a:p>
                    <a:p>
                      <a:pPr marL="285750" indent="-285750">
                        <a:spcAft>
                          <a:spcPts val="1200"/>
                        </a:spcAft>
                        <a:buFont typeface="Arial" panose="020B0604020202020204" pitchFamily="34" charset="0"/>
                        <a:buChar char="•"/>
                      </a:pPr>
                      <a:r>
                        <a:rPr lang="en-GB" b="0">
                          <a:solidFill>
                            <a:schemeClr val="tx1"/>
                          </a:solidFill>
                        </a:rPr>
                        <a:t>A Flipping Policy will be presented to HH&amp;FW Committee in August which outlines that flipping is a medium-term aim (i.e. to take place from 2028).</a:t>
                      </a:r>
                    </a:p>
                    <a:p>
                      <a:pPr marL="285750" indent="-285750">
                        <a:spcAft>
                          <a:spcPts val="1200"/>
                        </a:spcAft>
                        <a:buFont typeface="Arial" panose="020B0604020202020204" pitchFamily="34" charset="0"/>
                        <a:buChar char="•"/>
                      </a:pPr>
                      <a:r>
                        <a:rPr lang="en-GB" b="0">
                          <a:solidFill>
                            <a:schemeClr val="tx1"/>
                          </a:solidFill>
                        </a:rPr>
                        <a:t>In 2024/25 there were 559 social homes completed and 979 in 2025/26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91524372"/>
                  </a:ext>
                </a:extLst>
              </a:tr>
            </a:tbl>
          </a:graphicData>
        </a:graphic>
      </p:graphicFrame>
      <p:graphicFrame>
        <p:nvGraphicFramePr>
          <p:cNvPr id="5" name="Table 4">
            <a:extLst>
              <a:ext uri="{FF2B5EF4-FFF2-40B4-BE49-F238E27FC236}">
                <a16:creationId xmlns:a16="http://schemas.microsoft.com/office/drawing/2014/main" id="{86D8FC4B-3A41-7B6C-95EC-F2C60FDA79C0}"/>
              </a:ext>
            </a:extLst>
          </p:cNvPr>
          <p:cNvGraphicFramePr>
            <a:graphicFrameLocks noGrp="1"/>
          </p:cNvGraphicFramePr>
          <p:nvPr>
            <p:extLst>
              <p:ext uri="{D42A27DB-BD31-4B8C-83A1-F6EECF244321}">
                <p14:modId xmlns:p14="http://schemas.microsoft.com/office/powerpoint/2010/main" val="1881954758"/>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2874929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A04F-09E7-FDE1-B42F-C0FCC046CE06}"/>
              </a:ext>
            </a:extLst>
          </p:cNvPr>
          <p:cNvSpPr>
            <a:spLocks noGrp="1"/>
          </p:cNvSpPr>
          <p:nvPr>
            <p:ph type="title"/>
          </p:nvPr>
        </p:nvSpPr>
        <p:spPr>
          <a:xfrm>
            <a:off x="315433" y="226791"/>
            <a:ext cx="10515600" cy="1325563"/>
          </a:xfrm>
        </p:spPr>
        <p:txBody>
          <a:bodyPr/>
          <a:lstStyle/>
          <a:p>
            <a:r>
              <a:rPr lang="en-GB" b="1"/>
              <a:t>Evictions</a:t>
            </a:r>
          </a:p>
        </p:txBody>
      </p:sp>
      <p:graphicFrame>
        <p:nvGraphicFramePr>
          <p:cNvPr id="10" name="Chart 9">
            <a:extLst>
              <a:ext uri="{FF2B5EF4-FFF2-40B4-BE49-F238E27FC236}">
                <a16:creationId xmlns:a16="http://schemas.microsoft.com/office/drawing/2014/main" id="{8FEC586C-29C3-B612-15D2-77ED43DA2DAD}"/>
              </a:ext>
            </a:extLst>
          </p:cNvPr>
          <p:cNvGraphicFramePr>
            <a:graphicFrameLocks/>
          </p:cNvGraphicFramePr>
          <p:nvPr>
            <p:extLst>
              <p:ext uri="{D42A27DB-BD31-4B8C-83A1-F6EECF244321}">
                <p14:modId xmlns:p14="http://schemas.microsoft.com/office/powerpoint/2010/main" val="1674592501"/>
              </p:ext>
            </p:extLst>
          </p:nvPr>
        </p:nvGraphicFramePr>
        <p:xfrm>
          <a:off x="190277" y="1552354"/>
          <a:ext cx="8964355" cy="48177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F1452C82-8917-6065-715C-76ED84D14FB8}"/>
              </a:ext>
            </a:extLst>
          </p:cNvPr>
          <p:cNvGraphicFramePr>
            <a:graphicFrameLocks noGrp="1"/>
          </p:cNvGraphicFramePr>
          <p:nvPr>
            <p:extLst>
              <p:ext uri="{D42A27DB-BD31-4B8C-83A1-F6EECF244321}">
                <p14:modId xmlns:p14="http://schemas.microsoft.com/office/powerpoint/2010/main" val="2088655059"/>
              </p:ext>
            </p:extLst>
          </p:nvPr>
        </p:nvGraphicFramePr>
        <p:xfrm>
          <a:off x="8367823" y="1340935"/>
          <a:ext cx="3508744" cy="5029200"/>
        </p:xfrm>
        <a:graphic>
          <a:graphicData uri="http://schemas.openxmlformats.org/drawingml/2006/table">
            <a:tbl>
              <a:tblPr firstRow="1" bandRow="1">
                <a:tableStyleId>{073A0DAA-6AF3-43AB-8588-CEC1D06C72B9}</a:tableStyleId>
              </a:tblPr>
              <a:tblGrid>
                <a:gridCol w="3508744">
                  <a:extLst>
                    <a:ext uri="{9D8B030D-6E8A-4147-A177-3AD203B41FA5}">
                      <a16:colId xmlns:a16="http://schemas.microsoft.com/office/drawing/2014/main" val="3496959631"/>
                    </a:ext>
                  </a:extLst>
                </a:gridCol>
              </a:tblGrid>
              <a:tr h="370840">
                <a:tc>
                  <a:txBody>
                    <a:bodyPr/>
                    <a:lstStyle/>
                    <a:p>
                      <a:pPr marL="285750" indent="-285750">
                        <a:buFont typeface="Arial" panose="020B0604020202020204" pitchFamily="34" charset="0"/>
                        <a:buChar char="•"/>
                      </a:pPr>
                      <a:r>
                        <a:rPr lang="en-GB" b="0">
                          <a:solidFill>
                            <a:schemeClr val="tx1"/>
                          </a:solidFill>
                        </a:rPr>
                        <a:t>Significant reduction in court action being initiated in 2025/26, with c.50% only going to court.</a:t>
                      </a:r>
                      <a:br>
                        <a:rPr lang="en-GB" b="0">
                          <a:solidFill>
                            <a:schemeClr val="tx1"/>
                          </a:solidFill>
                        </a:rPr>
                      </a:br>
                      <a:endParaRPr lang="en-GB" b="0">
                        <a:solidFill>
                          <a:schemeClr val="tx1"/>
                        </a:solidFill>
                      </a:endParaRPr>
                    </a:p>
                    <a:p>
                      <a:pPr marL="285750" indent="-285750">
                        <a:buFont typeface="Arial" panose="020B0604020202020204" pitchFamily="34" charset="0"/>
                        <a:buChar char="•"/>
                      </a:pPr>
                      <a:r>
                        <a:rPr lang="en-GB" b="0">
                          <a:solidFill>
                            <a:schemeClr val="tx1"/>
                          </a:solidFill>
                        </a:rPr>
                        <a:t>Figures are third lowest, only after COVID years 2020/21 and 2021/22.</a:t>
                      </a:r>
                      <a:br>
                        <a:rPr lang="en-GB" b="0">
                          <a:solidFill>
                            <a:schemeClr val="tx1"/>
                          </a:solidFill>
                        </a:rPr>
                      </a:br>
                      <a:endParaRPr lang="en-GB" b="0">
                        <a:solidFill>
                          <a:schemeClr val="tx1"/>
                        </a:solidFill>
                      </a:endParaRPr>
                    </a:p>
                    <a:p>
                      <a:pPr marL="285750" indent="-285750">
                        <a:buFont typeface="Arial" panose="020B0604020202020204" pitchFamily="34" charset="0"/>
                        <a:buChar char="•"/>
                      </a:pPr>
                      <a:r>
                        <a:rPr lang="en-GB" b="0">
                          <a:solidFill>
                            <a:schemeClr val="tx1"/>
                          </a:solidFill>
                        </a:rPr>
                        <a:t>In 2015/26, there were 95 evictions executed compared to 18 in 2025/26 = approx. 5 times as many properties returning 10 years ago.</a:t>
                      </a:r>
                    </a:p>
                    <a:p>
                      <a:pPr marL="285750" indent="-285750">
                        <a:buFont typeface="Arial" panose="020B0604020202020204" pitchFamily="34" charset="0"/>
                        <a:buChar char="•"/>
                      </a:pPr>
                      <a:endParaRPr lang="en-GB" b="0">
                        <a:solidFill>
                          <a:schemeClr val="tx1"/>
                        </a:solidFill>
                      </a:endParaRPr>
                    </a:p>
                    <a:p>
                      <a:pPr marL="285750" indent="-285750">
                        <a:buFont typeface="Arial" panose="020B0604020202020204" pitchFamily="34" charset="0"/>
                        <a:buChar char="•"/>
                      </a:pPr>
                      <a:r>
                        <a:rPr lang="en-GB" b="0">
                          <a:solidFill>
                            <a:schemeClr val="tx1"/>
                          </a:solidFill>
                        </a:rPr>
                        <a:t>No abandonments took place in 2025/26 for the first time on record.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91524372"/>
                  </a:ext>
                </a:extLst>
              </a:tr>
            </a:tbl>
          </a:graphicData>
        </a:graphic>
      </p:graphicFrame>
      <p:graphicFrame>
        <p:nvGraphicFramePr>
          <p:cNvPr id="4" name="Table 3">
            <a:extLst>
              <a:ext uri="{FF2B5EF4-FFF2-40B4-BE49-F238E27FC236}">
                <a16:creationId xmlns:a16="http://schemas.microsoft.com/office/drawing/2014/main" id="{F42821F9-9FFF-E6C3-DBD8-127B4DEE5A41}"/>
              </a:ext>
            </a:extLst>
          </p:cNvPr>
          <p:cNvGraphicFramePr>
            <a:graphicFrameLocks noGrp="1"/>
          </p:cNvGraphicFramePr>
          <p:nvPr>
            <p:extLst>
              <p:ext uri="{D42A27DB-BD31-4B8C-83A1-F6EECF244321}">
                <p14:modId xmlns:p14="http://schemas.microsoft.com/office/powerpoint/2010/main" val="886287455"/>
              </p:ext>
            </p:extLst>
          </p:nvPr>
        </p:nvGraphicFramePr>
        <p:xfrm>
          <a:off x="9842500" y="0"/>
          <a:ext cx="2354120" cy="337014"/>
        </p:xfrm>
        <a:graphic>
          <a:graphicData uri="http://schemas.openxmlformats.org/drawingml/2006/table">
            <a:tbl>
              <a:tblPr firstRow="1" bandRow="1">
                <a:tableStyleId>{5C22544A-7EE6-4342-B048-85BDC9FD1C3A}</a:tableStyleId>
              </a:tblPr>
              <a:tblGrid>
                <a:gridCol w="588530">
                  <a:extLst>
                    <a:ext uri="{9D8B030D-6E8A-4147-A177-3AD203B41FA5}">
                      <a16:colId xmlns:a16="http://schemas.microsoft.com/office/drawing/2014/main" val="3400144340"/>
                    </a:ext>
                  </a:extLst>
                </a:gridCol>
                <a:gridCol w="588530">
                  <a:extLst>
                    <a:ext uri="{9D8B030D-6E8A-4147-A177-3AD203B41FA5}">
                      <a16:colId xmlns:a16="http://schemas.microsoft.com/office/drawing/2014/main" val="1090350312"/>
                    </a:ext>
                  </a:extLst>
                </a:gridCol>
                <a:gridCol w="588530">
                  <a:extLst>
                    <a:ext uri="{9D8B030D-6E8A-4147-A177-3AD203B41FA5}">
                      <a16:colId xmlns:a16="http://schemas.microsoft.com/office/drawing/2014/main" val="2942562463"/>
                    </a:ext>
                  </a:extLst>
                </a:gridCol>
                <a:gridCol w="588530">
                  <a:extLst>
                    <a:ext uri="{9D8B030D-6E8A-4147-A177-3AD203B41FA5}">
                      <a16:colId xmlns:a16="http://schemas.microsoft.com/office/drawing/2014/main" val="3743509995"/>
                    </a:ext>
                  </a:extLst>
                </a:gridCol>
              </a:tblGrid>
              <a:tr h="319592">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F9D448"/>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AA5881"/>
                    </a:solidFill>
                  </a:tcPr>
                </a:tc>
                <a:tc>
                  <a:txBody>
                    <a:bodyPr/>
                    <a:lstStyle/>
                    <a:p>
                      <a:pPr marL="0" marR="0" indent="0" algn="ctr" rtl="0" fontAlgn="base">
                        <a:buNone/>
                      </a:pPr>
                      <a:endParaRPr lang="en-GB" sz="1800" b="1" i="0">
                        <a:solidFill>
                          <a:srgbClr val="FFFFFF"/>
                        </a:solidFill>
                        <a:effectLst/>
                        <a:latin typeface="Aptos"/>
                      </a:endParaRPr>
                    </a:p>
                  </a:txBody>
                  <a:tcPr marL="62694" marR="62694" marT="31347" marB="3134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6118" cap="flat" cmpd="sng" algn="ctr">
                      <a:solidFill>
                        <a:srgbClr val="FFFFFF"/>
                      </a:solidFill>
                      <a:prstDash val="solid"/>
                      <a:round/>
                      <a:headEnd type="none" w="med" len="med"/>
                      <a:tailEnd type="none" w="med" len="med"/>
                    </a:lnB>
                    <a:solidFill>
                      <a:srgbClr val="B0CA98"/>
                    </a:solidFill>
                  </a:tcPr>
                </a:tc>
                <a:extLst>
                  <a:ext uri="{0D108BD9-81ED-4DB2-BD59-A6C34878D82A}">
                    <a16:rowId xmlns:a16="http://schemas.microsoft.com/office/drawing/2014/main" val="314001296"/>
                  </a:ext>
                </a:extLst>
              </a:tr>
            </a:tbl>
          </a:graphicData>
        </a:graphic>
      </p:graphicFrame>
    </p:spTree>
    <p:extLst>
      <p:ext uri="{BB962C8B-B14F-4D97-AF65-F5344CB8AC3E}">
        <p14:creationId xmlns:p14="http://schemas.microsoft.com/office/powerpoint/2010/main" val="1157581875"/>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E4E4E4"/>
      </a:dk2>
      <a:lt2>
        <a:srgbClr val="7CA655"/>
      </a:lt2>
      <a:accent1>
        <a:srgbClr val="A9D4DB"/>
      </a:accent1>
      <a:accent2>
        <a:srgbClr val="AA5881"/>
      </a:accent2>
      <a:accent3>
        <a:srgbClr val="4495A2"/>
      </a:accent3>
      <a:accent4>
        <a:srgbClr val="AA5881"/>
      </a:accent4>
      <a:accent5>
        <a:srgbClr val="E06742"/>
      </a:accent5>
      <a:accent6>
        <a:srgbClr val="F9D448"/>
      </a:accent6>
      <a:hlink>
        <a:srgbClr val="4495A2"/>
      </a:hlink>
      <a:folHlink>
        <a:srgbClr val="AA588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487508E127E54090275A8E99741234" ma:contentTypeVersion="20" ma:contentTypeDescription="Create a new document." ma:contentTypeScope="" ma:versionID="a7b8d21f900e3309808ecf7105824df6">
  <xsd:schema xmlns:xsd="http://www.w3.org/2001/XMLSchema" xmlns:xs="http://www.w3.org/2001/XMLSchema" xmlns:p="http://schemas.microsoft.com/office/2006/metadata/properties" xmlns:ns2="22a10e08-e3a1-42a1-9a0c-706f97be9fcd" xmlns:ns3="ad215f95-0c9d-45c1-b393-bdc01cf49ef3" targetNamespace="http://schemas.microsoft.com/office/2006/metadata/properties" ma:root="true" ma:fieldsID="f751b2fa9a487cedfb75145ee9fe82dc" ns2:_="" ns3:_="">
    <xsd:import namespace="22a10e08-e3a1-42a1-9a0c-706f97be9fcd"/>
    <xsd:import namespace="ad215f95-0c9d-45c1-b393-bdc01cf49e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ObjectDetectorVersions" minOccurs="0"/>
                <xsd:element ref="ns2:MediaLengthInSeconds" minOccurs="0"/>
                <xsd:element ref="ns3:SharedWithUsers" minOccurs="0"/>
                <xsd:element ref="ns3:SharedWithDetails" minOccurs="0"/>
                <xsd:element ref="ns3:TaxCatchAll"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a10e08-e3a1-42a1-9a0c-706f97be9f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bcbab75-f995-4dc4-bf9a-4d4f2177270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215f95-0c9d-45c1-b393-bdc01cf49ef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ec7963f1-cc39-4f13-a569-c1db749d844a}" ma:internalName="TaxCatchAll" ma:showField="CatchAllData" ma:web="ad215f95-0c9d-45c1-b393-bdc01cf49e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d215f95-0c9d-45c1-b393-bdc01cf49ef3" xsi:nil="true"/>
    <lcf76f155ced4ddcb4097134ff3c332f xmlns="22a10e08-e3a1-42a1-9a0c-706f97be9fc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D473AA8-6BB6-4348-9EE5-980DCB765508}"/>
</file>

<file path=customXml/itemProps2.xml><?xml version="1.0" encoding="utf-8"?>
<ds:datastoreItem xmlns:ds="http://schemas.openxmlformats.org/officeDocument/2006/customXml" ds:itemID="{F84DC5AD-140F-498E-B5A9-2F04537554B0}"/>
</file>

<file path=customXml/itemProps3.xml><?xml version="1.0" encoding="utf-8"?>
<ds:datastoreItem xmlns:ds="http://schemas.openxmlformats.org/officeDocument/2006/customXml" ds:itemID="{80F61E5F-9973-43C8-9C9A-129C590B4C67}"/>
</file>

<file path=docProps/app.xml><?xml version="1.0" encoding="utf-8"?>
<Properties xmlns="http://schemas.openxmlformats.org/officeDocument/2006/extended-properties" xmlns:vt="http://schemas.openxmlformats.org/officeDocument/2006/docPropsVTypes">
  <TotalTime>0</TotalTime>
  <Words>2696</Words>
  <Application>Microsoft Office PowerPoint</Application>
  <PresentationFormat>Widescreen</PresentationFormat>
  <Paragraphs>286</Paragraphs>
  <Slides>18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Times New Roman</vt:lpstr>
      <vt:lpstr>Wingdings</vt:lpstr>
      <vt:lpstr>Office Theme</vt:lpstr>
      <vt:lpstr>ALACHO Meeting</vt:lpstr>
      <vt:lpstr>Agenda</vt:lpstr>
      <vt:lpstr>High Level Summary</vt:lpstr>
      <vt:lpstr>Housing Demand in Edinburgh </vt:lpstr>
      <vt:lpstr>Suspension of CEC lets</vt:lpstr>
      <vt:lpstr>Benefits of the Suspension </vt:lpstr>
      <vt:lpstr>Lets during the Suspension</vt:lpstr>
      <vt:lpstr>Stock Data</vt:lpstr>
      <vt:lpstr>Evictions</vt:lpstr>
      <vt:lpstr>Lets to all groups on EdIndex</vt:lpstr>
      <vt:lpstr>Lets to Homeless Households in 2025/26</vt:lpstr>
      <vt:lpstr>Starters and Movers</vt:lpstr>
      <vt:lpstr>Adverts</vt:lpstr>
      <vt:lpstr>Homelessness Demand: 2025/26</vt:lpstr>
      <vt:lpstr>Waiting Times for Homeless Applicants</vt:lpstr>
      <vt:lpstr>Non-Preventable Homelessness</vt:lpstr>
      <vt:lpstr>Outcomes</vt:lpstr>
      <vt:lpstr>Case Closures</vt:lpstr>
    </vt:vector>
  </TitlesOfParts>
  <Company>City of Edinburgh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McCloskey</dc:creator>
  <cp:lastModifiedBy>Andrew McCloskey</cp:lastModifiedBy>
  <cp:revision>3</cp:revision>
  <dcterms:created xsi:type="dcterms:W3CDTF">2026-08-10T10:36:01Z</dcterms:created>
  <dcterms:modified xsi:type="dcterms:W3CDTF">2026-08-11T09:47:34Z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0x01010096487508E127E54090275A8E99741234</vt:lpwstr>
  </property>
</Properties>
</file>